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77134-BBCB-4525-822C-2FE82292674B}" type="datetimeFigureOut">
              <a:rPr lang="es-ES" smtClean="0"/>
              <a:t>14/09/2017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B154-E06E-490B-AE46-226FE07D2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050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77134-BBCB-4525-822C-2FE82292674B}" type="datetimeFigureOut">
              <a:rPr lang="es-ES" smtClean="0"/>
              <a:t>14/09/2017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B154-E06E-490B-AE46-226FE07D2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250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77134-BBCB-4525-822C-2FE82292674B}" type="datetimeFigureOut">
              <a:rPr lang="es-ES" smtClean="0"/>
              <a:t>14/09/2017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B154-E06E-490B-AE46-226FE07D2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7058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77134-BBCB-4525-822C-2FE82292674B}" type="datetimeFigureOut">
              <a:rPr lang="es-ES" smtClean="0"/>
              <a:t>14/09/2017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B154-E06E-490B-AE46-226FE07D2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3387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77134-BBCB-4525-822C-2FE82292674B}" type="datetimeFigureOut">
              <a:rPr lang="es-ES" smtClean="0"/>
              <a:t>14/09/2017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B154-E06E-490B-AE46-226FE07D2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2176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77134-BBCB-4525-822C-2FE82292674B}" type="datetimeFigureOut">
              <a:rPr lang="es-ES" smtClean="0"/>
              <a:t>14/09/2017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B154-E06E-490B-AE46-226FE07D2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9642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77134-BBCB-4525-822C-2FE82292674B}" type="datetimeFigureOut">
              <a:rPr lang="es-ES" smtClean="0"/>
              <a:t>14/09/2017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B154-E06E-490B-AE46-226FE07D2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9380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77134-BBCB-4525-822C-2FE82292674B}" type="datetimeFigureOut">
              <a:rPr lang="es-ES" smtClean="0"/>
              <a:t>14/09/2017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B154-E06E-490B-AE46-226FE07D2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6566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77134-BBCB-4525-822C-2FE82292674B}" type="datetimeFigureOut">
              <a:rPr lang="es-ES" smtClean="0"/>
              <a:t>14/09/2017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B154-E06E-490B-AE46-226FE07D2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566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77134-BBCB-4525-822C-2FE82292674B}" type="datetimeFigureOut">
              <a:rPr lang="es-ES" smtClean="0"/>
              <a:t>14/09/2017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B154-E06E-490B-AE46-226FE07D2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0344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77134-BBCB-4525-822C-2FE82292674B}" type="datetimeFigureOut">
              <a:rPr lang="es-ES" smtClean="0"/>
              <a:t>14/09/2017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B154-E06E-490B-AE46-226FE07D2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6105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77134-BBCB-4525-822C-2FE82292674B}" type="datetimeFigureOut">
              <a:rPr lang="es-ES" smtClean="0"/>
              <a:t>14/09/2017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DB154-E06E-490B-AE46-226FE07D2A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1531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85236"/>
            <a:ext cx="9144000" cy="654921"/>
          </a:xfrm>
        </p:spPr>
        <p:txBody>
          <a:bodyPr>
            <a:normAutofit/>
          </a:bodyPr>
          <a:lstStyle/>
          <a:p>
            <a:r>
              <a:rPr lang="es-ES" sz="4000" b="1" dirty="0" err="1" smtClean="0"/>
              <a:t>Psychotic</a:t>
            </a:r>
            <a:r>
              <a:rPr lang="es-ES" sz="4000" b="1" dirty="0" smtClean="0"/>
              <a:t> </a:t>
            </a:r>
            <a:r>
              <a:rPr lang="es-ES" sz="4000" b="1" dirty="0" err="1" smtClean="0"/>
              <a:t>Disorders</a:t>
            </a:r>
            <a:endParaRPr lang="es-ES" sz="4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3335" y="837127"/>
            <a:ext cx="11629623" cy="5782614"/>
          </a:xfrm>
        </p:spPr>
        <p:txBody>
          <a:bodyPr>
            <a:normAutofit/>
          </a:bodyPr>
          <a:lstStyle/>
          <a:p>
            <a:pPr algn="l"/>
            <a:r>
              <a:rPr lang="es-ES" sz="3200" dirty="0" err="1" smtClean="0"/>
              <a:t>Psychosis</a:t>
            </a:r>
            <a:r>
              <a:rPr lang="es-ES" sz="3200" dirty="0" smtClean="0"/>
              <a:t>.- </a:t>
            </a:r>
            <a:r>
              <a:rPr lang="es-ES" sz="3200" dirty="0" err="1" smtClean="0"/>
              <a:t>Is</a:t>
            </a:r>
            <a:r>
              <a:rPr lang="es-ES" sz="3200" dirty="0" smtClean="0"/>
              <a:t> a general </a:t>
            </a:r>
            <a:r>
              <a:rPr lang="es-ES" sz="3200" dirty="0" err="1" smtClean="0"/>
              <a:t>term</a:t>
            </a:r>
            <a:r>
              <a:rPr lang="es-ES" sz="3200" dirty="0" smtClean="0"/>
              <a:t> </a:t>
            </a:r>
            <a:r>
              <a:rPr lang="es-ES" sz="3200" dirty="0" err="1" smtClean="0"/>
              <a:t>used</a:t>
            </a:r>
            <a:r>
              <a:rPr lang="es-ES" sz="3200" dirty="0" smtClean="0"/>
              <a:t> to describe a </a:t>
            </a:r>
            <a:r>
              <a:rPr lang="es-ES" sz="3200" dirty="0" err="1" smtClean="0"/>
              <a:t>distorted</a:t>
            </a:r>
            <a:r>
              <a:rPr lang="es-ES" sz="3200" dirty="0" smtClean="0"/>
              <a:t> </a:t>
            </a:r>
            <a:r>
              <a:rPr lang="es-ES" sz="3200" dirty="0" err="1" smtClean="0"/>
              <a:t>perception</a:t>
            </a:r>
            <a:r>
              <a:rPr lang="es-ES" sz="3200" dirty="0" smtClean="0"/>
              <a:t> of </a:t>
            </a:r>
            <a:r>
              <a:rPr lang="es-ES" sz="3200" dirty="0" err="1" smtClean="0"/>
              <a:t>reality</a:t>
            </a:r>
            <a:r>
              <a:rPr lang="es-ES" sz="3200" dirty="0" smtClean="0"/>
              <a:t>. Poor </a:t>
            </a:r>
            <a:r>
              <a:rPr lang="es-ES" sz="3200" dirty="0" err="1" smtClean="0"/>
              <a:t>reality</a:t>
            </a:r>
            <a:r>
              <a:rPr lang="es-ES" sz="3200" dirty="0" smtClean="0"/>
              <a:t> </a:t>
            </a:r>
            <a:r>
              <a:rPr lang="es-ES" sz="3200" dirty="0" err="1" smtClean="0"/>
              <a:t>testing</a:t>
            </a:r>
            <a:r>
              <a:rPr lang="es-ES" sz="3200" dirty="0" smtClean="0"/>
              <a:t> </a:t>
            </a:r>
            <a:r>
              <a:rPr lang="es-ES" sz="3200" dirty="0" err="1" smtClean="0"/>
              <a:t>may</a:t>
            </a:r>
            <a:r>
              <a:rPr lang="es-ES" sz="3200" dirty="0" smtClean="0"/>
              <a:t> be </a:t>
            </a:r>
            <a:r>
              <a:rPr lang="es-ES" sz="3200" dirty="0" err="1" smtClean="0"/>
              <a:t>accompanied</a:t>
            </a:r>
            <a:r>
              <a:rPr lang="es-ES" sz="3200" dirty="0" smtClean="0"/>
              <a:t> </a:t>
            </a:r>
            <a:r>
              <a:rPr lang="es-ES" sz="3200" dirty="0" err="1" smtClean="0"/>
              <a:t>by</a:t>
            </a:r>
            <a:r>
              <a:rPr lang="es-ES" sz="3200" dirty="0" smtClean="0"/>
              <a:t> </a:t>
            </a:r>
            <a:r>
              <a:rPr lang="es-ES" sz="3200" dirty="0" err="1" smtClean="0"/>
              <a:t>delusions</a:t>
            </a:r>
            <a:r>
              <a:rPr lang="es-ES" sz="3200" dirty="0" smtClean="0"/>
              <a:t>, perceptual </a:t>
            </a:r>
            <a:r>
              <a:rPr lang="es-ES" sz="3200" dirty="0" err="1" smtClean="0"/>
              <a:t>disturbances</a:t>
            </a:r>
            <a:r>
              <a:rPr lang="es-ES" sz="3200" dirty="0" smtClean="0"/>
              <a:t> (</a:t>
            </a:r>
            <a:r>
              <a:rPr lang="es-ES" sz="3200" dirty="0" err="1" smtClean="0"/>
              <a:t>delusions</a:t>
            </a:r>
            <a:r>
              <a:rPr lang="es-ES" sz="3200" dirty="0" smtClean="0"/>
              <a:t> </a:t>
            </a:r>
            <a:r>
              <a:rPr lang="es-ES" sz="3200" dirty="0" err="1" smtClean="0"/>
              <a:t>or</a:t>
            </a:r>
            <a:r>
              <a:rPr lang="es-ES" sz="3200" dirty="0" smtClean="0"/>
              <a:t> </a:t>
            </a:r>
            <a:r>
              <a:rPr lang="es-ES" sz="3200" dirty="0" err="1" smtClean="0"/>
              <a:t>hallucinations</a:t>
            </a:r>
            <a:r>
              <a:rPr lang="es-ES" sz="3200" dirty="0" smtClean="0"/>
              <a:t>), and / </a:t>
            </a:r>
            <a:r>
              <a:rPr lang="es-ES" sz="3200" dirty="0" err="1" smtClean="0"/>
              <a:t>or</a:t>
            </a:r>
            <a:r>
              <a:rPr lang="es-ES" sz="3200" dirty="0" smtClean="0"/>
              <a:t> </a:t>
            </a:r>
            <a:r>
              <a:rPr lang="es-ES" sz="3200" dirty="0" err="1" smtClean="0"/>
              <a:t>disorganized</a:t>
            </a:r>
            <a:r>
              <a:rPr lang="es-ES" sz="3200" dirty="0" smtClean="0"/>
              <a:t> </a:t>
            </a:r>
            <a:r>
              <a:rPr lang="es-ES" sz="3200" dirty="0" err="1" smtClean="0"/>
              <a:t>thinking</a:t>
            </a:r>
            <a:r>
              <a:rPr lang="es-ES" sz="3200" dirty="0" smtClean="0"/>
              <a:t>. </a:t>
            </a:r>
            <a:r>
              <a:rPr lang="es-ES" sz="3200" dirty="0" err="1" smtClean="0"/>
              <a:t>Psychotic</a:t>
            </a:r>
            <a:r>
              <a:rPr lang="es-ES" sz="3200" dirty="0" smtClean="0"/>
              <a:t> </a:t>
            </a:r>
            <a:r>
              <a:rPr lang="es-ES" sz="3200" dirty="0" err="1" smtClean="0"/>
              <a:t>symptom</a:t>
            </a:r>
            <a:r>
              <a:rPr lang="es-ES" sz="3200" dirty="0" smtClean="0"/>
              <a:t> can be a </a:t>
            </a:r>
            <a:r>
              <a:rPr lang="es-ES" sz="3200" dirty="0" err="1" smtClean="0"/>
              <a:t>symptom</a:t>
            </a:r>
            <a:r>
              <a:rPr lang="es-ES" sz="3200" dirty="0" smtClean="0"/>
              <a:t> of </a:t>
            </a:r>
            <a:r>
              <a:rPr lang="es-ES" sz="3200" dirty="0" err="1" smtClean="0"/>
              <a:t>schizophrenia</a:t>
            </a:r>
            <a:r>
              <a:rPr lang="es-ES" sz="3200" dirty="0" smtClean="0"/>
              <a:t>, </a:t>
            </a:r>
            <a:r>
              <a:rPr lang="es-ES" sz="3200" dirty="0" err="1" smtClean="0"/>
              <a:t>mania</a:t>
            </a:r>
            <a:r>
              <a:rPr lang="es-ES" sz="3200" dirty="0" smtClean="0"/>
              <a:t>, and </a:t>
            </a:r>
            <a:r>
              <a:rPr lang="es-ES" sz="3200" dirty="0" err="1" smtClean="0"/>
              <a:t>severe</a:t>
            </a:r>
            <a:r>
              <a:rPr lang="es-ES" sz="3200" dirty="0" smtClean="0"/>
              <a:t> </a:t>
            </a:r>
            <a:r>
              <a:rPr lang="es-ES" sz="3200" dirty="0" err="1" smtClean="0"/>
              <a:t>depression</a:t>
            </a:r>
            <a:r>
              <a:rPr lang="es-ES" sz="3200" dirty="0" smtClean="0"/>
              <a:t>, and </a:t>
            </a:r>
            <a:r>
              <a:rPr lang="es-ES" sz="3200" dirty="0" err="1" smtClean="0"/>
              <a:t>it</a:t>
            </a:r>
            <a:r>
              <a:rPr lang="es-ES" sz="3200" dirty="0" smtClean="0"/>
              <a:t> can be </a:t>
            </a:r>
            <a:r>
              <a:rPr lang="es-ES" sz="3200" dirty="0" err="1" smtClean="0"/>
              <a:t>substance</a:t>
            </a:r>
            <a:r>
              <a:rPr lang="es-ES" sz="3200" dirty="0" smtClean="0"/>
              <a:t> </a:t>
            </a:r>
            <a:r>
              <a:rPr lang="es-ES" sz="3200" dirty="0" err="1" smtClean="0"/>
              <a:t>induced</a:t>
            </a:r>
            <a:r>
              <a:rPr lang="es-ES" sz="3200" dirty="0" smtClean="0"/>
              <a:t>. </a:t>
            </a:r>
            <a:r>
              <a:rPr lang="es-ES" sz="3200" dirty="0" err="1" smtClean="0"/>
              <a:t>Hallucinations</a:t>
            </a:r>
            <a:r>
              <a:rPr lang="es-ES" sz="3200" dirty="0" smtClean="0"/>
              <a:t> and </a:t>
            </a:r>
            <a:r>
              <a:rPr lang="es-ES" sz="3200" dirty="0" err="1" smtClean="0"/>
              <a:t>delusions</a:t>
            </a:r>
            <a:r>
              <a:rPr lang="es-ES" sz="3200" dirty="0" smtClean="0"/>
              <a:t> are </a:t>
            </a:r>
            <a:r>
              <a:rPr lang="es-ES" sz="3200" dirty="0" err="1" smtClean="0"/>
              <a:t>also</a:t>
            </a:r>
            <a:r>
              <a:rPr lang="es-ES" sz="3200" dirty="0" smtClean="0"/>
              <a:t> </a:t>
            </a:r>
            <a:r>
              <a:rPr lang="es-ES" sz="3200" dirty="0" err="1" smtClean="0"/>
              <a:t>frequently</a:t>
            </a:r>
            <a:r>
              <a:rPr lang="es-ES" sz="3200" dirty="0" smtClean="0"/>
              <a:t> </a:t>
            </a:r>
            <a:r>
              <a:rPr lang="es-ES" sz="3200" dirty="0" err="1" smtClean="0"/>
              <a:t>observed</a:t>
            </a:r>
            <a:r>
              <a:rPr lang="es-ES" sz="3200" dirty="0" smtClean="0"/>
              <a:t> in delirium and </a:t>
            </a:r>
            <a:r>
              <a:rPr lang="es-ES" sz="3200" dirty="0" err="1" smtClean="0"/>
              <a:t>dementia</a:t>
            </a:r>
            <a:r>
              <a:rPr lang="es-ES" sz="3200" dirty="0" smtClean="0"/>
              <a:t> (</a:t>
            </a:r>
            <a:r>
              <a:rPr lang="es-ES" sz="3200" dirty="0" err="1" smtClean="0"/>
              <a:t>major</a:t>
            </a:r>
            <a:r>
              <a:rPr lang="es-ES" sz="3200" dirty="0" smtClean="0"/>
              <a:t> </a:t>
            </a:r>
            <a:r>
              <a:rPr lang="es-ES" sz="3200" dirty="0" err="1" smtClean="0"/>
              <a:t>neurocognitive</a:t>
            </a:r>
            <a:r>
              <a:rPr lang="es-ES" sz="3200" dirty="0" smtClean="0"/>
              <a:t> </a:t>
            </a:r>
            <a:r>
              <a:rPr lang="es-ES" sz="3200" dirty="0" err="1" smtClean="0"/>
              <a:t>disorder</a:t>
            </a:r>
            <a:r>
              <a:rPr lang="es-ES" sz="3200" dirty="0" smtClean="0"/>
              <a:t>).</a:t>
            </a:r>
          </a:p>
          <a:p>
            <a:pPr algn="l"/>
            <a:r>
              <a:rPr lang="es-ES" sz="3200" dirty="0" err="1" smtClean="0"/>
              <a:t>Delusions</a:t>
            </a:r>
            <a:r>
              <a:rPr lang="es-ES" sz="3200" dirty="0" smtClean="0"/>
              <a:t> are </a:t>
            </a:r>
            <a:r>
              <a:rPr lang="es-ES" sz="3200" dirty="0" err="1" smtClean="0"/>
              <a:t>fixed</a:t>
            </a:r>
            <a:r>
              <a:rPr lang="es-ES" sz="3200" dirty="0" smtClean="0"/>
              <a:t>, false </a:t>
            </a:r>
            <a:r>
              <a:rPr lang="es-ES" sz="3200" dirty="0" err="1" smtClean="0"/>
              <a:t>beliefs</a:t>
            </a:r>
            <a:r>
              <a:rPr lang="es-ES" sz="3200" dirty="0" smtClean="0"/>
              <a:t> </a:t>
            </a:r>
            <a:r>
              <a:rPr lang="es-ES" sz="3200" dirty="0" err="1" smtClean="0"/>
              <a:t>that</a:t>
            </a:r>
            <a:r>
              <a:rPr lang="es-ES" sz="3200" dirty="0" smtClean="0"/>
              <a:t> can </a:t>
            </a:r>
            <a:r>
              <a:rPr lang="es-ES" sz="3200" dirty="0" err="1" smtClean="0"/>
              <a:t>not</a:t>
            </a:r>
            <a:r>
              <a:rPr lang="es-ES" sz="3200" dirty="0" smtClean="0"/>
              <a:t> be </a:t>
            </a:r>
            <a:r>
              <a:rPr lang="es-ES" sz="3200" dirty="0" err="1" smtClean="0"/>
              <a:t>altered</a:t>
            </a:r>
            <a:r>
              <a:rPr lang="es-ES" sz="3200" dirty="0" smtClean="0"/>
              <a:t> </a:t>
            </a:r>
            <a:r>
              <a:rPr lang="es-ES" sz="3200" dirty="0" err="1" smtClean="0"/>
              <a:t>by</a:t>
            </a:r>
            <a:r>
              <a:rPr lang="es-ES" sz="3200" dirty="0" smtClean="0"/>
              <a:t> </a:t>
            </a:r>
            <a:r>
              <a:rPr lang="es-ES" sz="3200" dirty="0" err="1" smtClean="0"/>
              <a:t>rational</a:t>
            </a:r>
            <a:r>
              <a:rPr lang="es-ES" sz="3200" dirty="0" smtClean="0"/>
              <a:t> </a:t>
            </a:r>
            <a:r>
              <a:rPr lang="es-ES" sz="3200" dirty="0" err="1" smtClean="0"/>
              <a:t>arguments</a:t>
            </a:r>
            <a:r>
              <a:rPr lang="es-ES" sz="3200" dirty="0" smtClean="0"/>
              <a:t> and can </a:t>
            </a:r>
            <a:r>
              <a:rPr lang="es-ES" sz="3200" dirty="0" err="1" smtClean="0"/>
              <a:t>not</a:t>
            </a:r>
            <a:r>
              <a:rPr lang="es-ES" sz="3200" dirty="0" smtClean="0"/>
              <a:t> be </a:t>
            </a:r>
            <a:r>
              <a:rPr lang="es-ES" sz="3200" dirty="0" err="1" smtClean="0"/>
              <a:t>accounted</a:t>
            </a:r>
            <a:r>
              <a:rPr lang="es-ES" sz="3200" dirty="0" smtClean="0"/>
              <a:t> </a:t>
            </a:r>
            <a:r>
              <a:rPr lang="es-ES" sz="3200" dirty="0" err="1" smtClean="0"/>
              <a:t>for</a:t>
            </a:r>
            <a:r>
              <a:rPr lang="es-ES" sz="3200" dirty="0" smtClean="0"/>
              <a:t> </a:t>
            </a:r>
            <a:r>
              <a:rPr lang="es-ES" sz="3200" dirty="0" err="1" smtClean="0"/>
              <a:t>by</a:t>
            </a:r>
            <a:r>
              <a:rPr lang="es-ES" sz="3200" dirty="0" smtClean="0"/>
              <a:t> </a:t>
            </a:r>
            <a:r>
              <a:rPr lang="es-ES" sz="3200" dirty="0" err="1" smtClean="0"/>
              <a:t>the</a:t>
            </a:r>
            <a:r>
              <a:rPr lang="es-ES" sz="3200" dirty="0" smtClean="0"/>
              <a:t> cultural </a:t>
            </a:r>
            <a:r>
              <a:rPr lang="es-ES" sz="3200" dirty="0" err="1" smtClean="0"/>
              <a:t>background</a:t>
            </a:r>
            <a:r>
              <a:rPr lang="es-ES" sz="3200" dirty="0" smtClean="0"/>
              <a:t> of </a:t>
            </a:r>
            <a:r>
              <a:rPr lang="es-ES" sz="3200" dirty="0" err="1" smtClean="0"/>
              <a:t>the</a:t>
            </a:r>
            <a:r>
              <a:rPr lang="es-ES" sz="3200" dirty="0" smtClean="0"/>
              <a:t> individual.</a:t>
            </a:r>
          </a:p>
          <a:p>
            <a:pPr algn="l"/>
            <a:r>
              <a:rPr lang="es-ES" sz="3200" dirty="0" err="1" smtClean="0"/>
              <a:t>Delusions</a:t>
            </a:r>
            <a:r>
              <a:rPr lang="es-ES" sz="3200" dirty="0" smtClean="0"/>
              <a:t> can be </a:t>
            </a:r>
            <a:r>
              <a:rPr lang="es-ES" sz="3200" dirty="0" err="1" smtClean="0"/>
              <a:t>categorized</a:t>
            </a:r>
            <a:r>
              <a:rPr lang="es-ES" sz="3200" dirty="0" smtClean="0"/>
              <a:t> </a:t>
            </a:r>
            <a:r>
              <a:rPr lang="es-ES" sz="3200" dirty="0" err="1" smtClean="0"/>
              <a:t>by</a:t>
            </a:r>
            <a:r>
              <a:rPr lang="es-ES" sz="3200" dirty="0" smtClean="0"/>
              <a:t> </a:t>
            </a:r>
            <a:r>
              <a:rPr lang="es-ES" sz="3200" dirty="0" err="1" smtClean="0"/>
              <a:t>theme</a:t>
            </a:r>
            <a:r>
              <a:rPr lang="es-ES" sz="3200" dirty="0" smtClean="0"/>
              <a:t>: </a:t>
            </a:r>
            <a:r>
              <a:rPr lang="es-ES" sz="3200" dirty="0" err="1" smtClean="0"/>
              <a:t>See</a:t>
            </a:r>
            <a:r>
              <a:rPr lang="es-ES" sz="3200" dirty="0" smtClean="0"/>
              <a:t> </a:t>
            </a:r>
            <a:r>
              <a:rPr lang="es-ES" sz="3200" dirty="0" err="1" smtClean="0"/>
              <a:t>Lecture</a:t>
            </a:r>
            <a:r>
              <a:rPr lang="es-ES" sz="3200" dirty="0" smtClean="0"/>
              <a:t> 1. </a:t>
            </a:r>
            <a:r>
              <a:rPr lang="es-ES" sz="3200" dirty="0" err="1" smtClean="0"/>
              <a:t>It</a:t>
            </a:r>
            <a:r>
              <a:rPr lang="es-ES" sz="3200" dirty="0" smtClean="0"/>
              <a:t> </a:t>
            </a:r>
            <a:r>
              <a:rPr lang="es-ES" sz="3200" dirty="0" err="1" smtClean="0"/>
              <a:t>was</a:t>
            </a:r>
            <a:r>
              <a:rPr lang="es-ES" sz="3200" dirty="0" smtClean="0"/>
              <a:t> </a:t>
            </a:r>
            <a:r>
              <a:rPr lang="es-ES" sz="3200" dirty="0" err="1" smtClean="0"/>
              <a:t>given</a:t>
            </a:r>
            <a:r>
              <a:rPr lang="es-ES" sz="3200" dirty="0" smtClean="0"/>
              <a:t> </a:t>
            </a:r>
            <a:r>
              <a:rPr lang="es-ES" sz="3200" dirty="0" err="1" smtClean="0"/>
              <a:t>before</a:t>
            </a:r>
            <a:r>
              <a:rPr lang="es-ES" sz="3200" dirty="0" smtClean="0"/>
              <a:t>.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422253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87851"/>
            <a:ext cx="10515600" cy="472003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err="1" smtClean="0"/>
              <a:t>Schizophreniform</a:t>
            </a:r>
            <a:r>
              <a:rPr lang="es-ES" b="1" dirty="0" smtClean="0"/>
              <a:t> </a:t>
            </a:r>
            <a:r>
              <a:rPr lang="es-ES" b="1" dirty="0" err="1" smtClean="0"/>
              <a:t>disorder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7084" y="759854"/>
            <a:ext cx="11177789" cy="6001554"/>
          </a:xfrm>
        </p:spPr>
        <p:txBody>
          <a:bodyPr/>
          <a:lstStyle/>
          <a:p>
            <a:pPr marL="0" indent="0">
              <a:buNone/>
            </a:pPr>
            <a:r>
              <a:rPr lang="es-ES" dirty="0" err="1" smtClean="0"/>
              <a:t>The</a:t>
            </a:r>
            <a:r>
              <a:rPr lang="es-ES" dirty="0" smtClean="0"/>
              <a:t> diagnosis of </a:t>
            </a:r>
            <a:r>
              <a:rPr lang="es-ES" dirty="0" err="1" smtClean="0"/>
              <a:t>Schizophreniform</a:t>
            </a:r>
            <a:r>
              <a:rPr lang="es-ES" dirty="0" smtClean="0"/>
              <a:t> </a:t>
            </a:r>
            <a:r>
              <a:rPr lang="es-ES" dirty="0" err="1" smtClean="0"/>
              <a:t>disorder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made</a:t>
            </a:r>
            <a:r>
              <a:rPr lang="es-ES" dirty="0" smtClean="0"/>
              <a:t> </a:t>
            </a:r>
            <a:r>
              <a:rPr lang="es-ES" dirty="0" err="1" smtClean="0"/>
              <a:t>using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DSM-IV </a:t>
            </a:r>
            <a:r>
              <a:rPr lang="es-ES" dirty="0" err="1" smtClean="0"/>
              <a:t>criteria</a:t>
            </a:r>
            <a:r>
              <a:rPr lang="es-ES" dirty="0" smtClean="0"/>
              <a:t> as </a:t>
            </a:r>
            <a:r>
              <a:rPr lang="es-ES" dirty="0" err="1" smtClean="0"/>
              <a:t>Schizophrenia</a:t>
            </a:r>
            <a:r>
              <a:rPr lang="es-ES" dirty="0" smtClean="0"/>
              <a:t>.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only</a:t>
            </a:r>
            <a:r>
              <a:rPr lang="es-ES" dirty="0" smtClean="0"/>
              <a:t> </a:t>
            </a:r>
            <a:r>
              <a:rPr lang="es-ES" dirty="0" err="1" smtClean="0"/>
              <a:t>difference</a:t>
            </a:r>
            <a:r>
              <a:rPr lang="es-ES" dirty="0" smtClean="0"/>
              <a:t> </a:t>
            </a:r>
            <a:r>
              <a:rPr lang="es-ES" dirty="0" err="1" smtClean="0"/>
              <a:t>between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two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in </a:t>
            </a:r>
            <a:r>
              <a:rPr lang="es-ES" dirty="0" err="1" smtClean="0"/>
              <a:t>Schizophreniform</a:t>
            </a:r>
            <a:r>
              <a:rPr lang="es-ES" dirty="0" smtClean="0"/>
              <a:t> </a:t>
            </a:r>
            <a:r>
              <a:rPr lang="es-ES" dirty="0" err="1" smtClean="0"/>
              <a:t>disorder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symptoms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lasted</a:t>
            </a:r>
            <a:r>
              <a:rPr lang="es-ES" dirty="0" smtClean="0"/>
              <a:t> </a:t>
            </a:r>
            <a:r>
              <a:rPr lang="es-ES" dirty="0" err="1" smtClean="0"/>
              <a:t>between</a:t>
            </a:r>
            <a:r>
              <a:rPr lang="es-ES" dirty="0" smtClean="0"/>
              <a:t> 1 and 6 </a:t>
            </a:r>
            <a:r>
              <a:rPr lang="es-ES" dirty="0" err="1" smtClean="0"/>
              <a:t>months</a:t>
            </a:r>
            <a:r>
              <a:rPr lang="es-ES" dirty="0" smtClean="0"/>
              <a:t> </a:t>
            </a:r>
            <a:r>
              <a:rPr lang="es-ES" dirty="0" err="1" smtClean="0"/>
              <a:t>whereas</a:t>
            </a:r>
            <a:r>
              <a:rPr lang="es-ES" dirty="0" smtClean="0"/>
              <a:t> in </a:t>
            </a:r>
            <a:r>
              <a:rPr lang="es-ES" dirty="0" err="1" smtClean="0"/>
              <a:t>Schizophrenia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symptoms</a:t>
            </a:r>
            <a:r>
              <a:rPr lang="es-ES" dirty="0" smtClean="0"/>
              <a:t> </a:t>
            </a:r>
            <a:r>
              <a:rPr lang="es-ES" dirty="0" err="1" smtClean="0"/>
              <a:t>must</a:t>
            </a:r>
            <a:r>
              <a:rPr lang="es-ES" dirty="0" smtClean="0"/>
              <a:t> be </a:t>
            </a:r>
            <a:r>
              <a:rPr lang="es-ES" dirty="0" err="1" smtClean="0"/>
              <a:t>present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more tan </a:t>
            </a:r>
            <a:r>
              <a:rPr lang="es-ES" dirty="0" err="1" smtClean="0"/>
              <a:t>six</a:t>
            </a:r>
            <a:r>
              <a:rPr lang="es-ES" dirty="0" smtClean="0"/>
              <a:t> </a:t>
            </a:r>
            <a:r>
              <a:rPr lang="es-ES" dirty="0" err="1" smtClean="0"/>
              <a:t>months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smtClean="0"/>
              <a:t>Prognosis.- </a:t>
            </a:r>
            <a:r>
              <a:rPr lang="es-ES" dirty="0" err="1" smtClean="0"/>
              <a:t>One-third</a:t>
            </a:r>
            <a:r>
              <a:rPr lang="es-ES" dirty="0" smtClean="0"/>
              <a:t> of </a:t>
            </a:r>
            <a:r>
              <a:rPr lang="es-ES" dirty="0" err="1" smtClean="0"/>
              <a:t>patients</a:t>
            </a:r>
            <a:r>
              <a:rPr lang="es-ES" dirty="0" smtClean="0"/>
              <a:t> </a:t>
            </a:r>
            <a:r>
              <a:rPr lang="es-ES" dirty="0" err="1" smtClean="0"/>
              <a:t>recover</a:t>
            </a:r>
            <a:r>
              <a:rPr lang="es-ES" dirty="0" smtClean="0"/>
              <a:t> </a:t>
            </a:r>
            <a:r>
              <a:rPr lang="es-ES" dirty="0" err="1" smtClean="0"/>
              <a:t>completely</a:t>
            </a:r>
            <a:r>
              <a:rPr lang="es-ES" dirty="0" smtClean="0"/>
              <a:t>: </a:t>
            </a:r>
            <a:r>
              <a:rPr lang="es-ES" dirty="0" err="1" smtClean="0"/>
              <a:t>two</a:t>
            </a:r>
            <a:r>
              <a:rPr lang="es-ES" dirty="0" smtClean="0"/>
              <a:t>- </a:t>
            </a:r>
            <a:r>
              <a:rPr lang="es-ES" dirty="0" err="1" smtClean="0"/>
              <a:t>thirds</a:t>
            </a:r>
            <a:r>
              <a:rPr lang="es-ES" dirty="0" smtClean="0"/>
              <a:t> </a:t>
            </a:r>
            <a:r>
              <a:rPr lang="es-ES" dirty="0" err="1" smtClean="0"/>
              <a:t>progress</a:t>
            </a:r>
            <a:r>
              <a:rPr lang="es-ES" dirty="0" smtClean="0"/>
              <a:t> to </a:t>
            </a:r>
            <a:r>
              <a:rPr lang="es-ES" dirty="0" err="1" smtClean="0"/>
              <a:t>schizoaffective</a:t>
            </a:r>
            <a:r>
              <a:rPr lang="es-ES" dirty="0" smtClean="0"/>
              <a:t> </a:t>
            </a:r>
            <a:r>
              <a:rPr lang="es-ES" dirty="0" err="1" smtClean="0"/>
              <a:t>disorder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schizophrenia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5546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215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err="1" smtClean="0"/>
              <a:t>Brief</a:t>
            </a:r>
            <a:r>
              <a:rPr lang="es-ES" b="1" dirty="0" smtClean="0"/>
              <a:t> </a:t>
            </a:r>
            <a:r>
              <a:rPr lang="es-ES" b="1" dirty="0" err="1" smtClean="0"/>
              <a:t>Psychotic</a:t>
            </a:r>
            <a:r>
              <a:rPr lang="es-ES" b="1" dirty="0" smtClean="0"/>
              <a:t> </a:t>
            </a:r>
            <a:r>
              <a:rPr lang="es-ES" b="1" dirty="0" err="1" smtClean="0"/>
              <a:t>disorder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7577" y="927280"/>
            <a:ext cx="11706896" cy="5743976"/>
          </a:xfrm>
        </p:spPr>
        <p:txBody>
          <a:bodyPr/>
          <a:lstStyle/>
          <a:p>
            <a:pPr marL="0" indent="0">
              <a:buNone/>
            </a:pPr>
            <a:r>
              <a:rPr lang="es-ES" b="1" dirty="0" smtClean="0"/>
              <a:t>Diagnosis and DSM-IV </a:t>
            </a:r>
            <a:r>
              <a:rPr lang="es-ES" b="1" dirty="0" err="1" smtClean="0"/>
              <a:t>Criteria</a:t>
            </a:r>
            <a:r>
              <a:rPr lang="es-ES" b="1" dirty="0" smtClean="0"/>
              <a:t>.-</a:t>
            </a:r>
          </a:p>
          <a:p>
            <a:pPr marL="0" indent="0">
              <a:buNone/>
            </a:pPr>
            <a:r>
              <a:rPr lang="es-ES" dirty="0" err="1" smtClean="0"/>
              <a:t>Patient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psychotic</a:t>
            </a:r>
            <a:r>
              <a:rPr lang="es-ES" dirty="0" smtClean="0"/>
              <a:t> </a:t>
            </a:r>
            <a:r>
              <a:rPr lang="es-ES" dirty="0" err="1" smtClean="0"/>
              <a:t>symptoms</a:t>
            </a:r>
            <a:r>
              <a:rPr lang="es-ES" dirty="0" smtClean="0"/>
              <a:t> as </a:t>
            </a:r>
            <a:r>
              <a:rPr lang="es-ES" dirty="0" err="1" smtClean="0"/>
              <a:t>defined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schizophrenia</a:t>
            </a:r>
            <a:r>
              <a:rPr lang="es-ES" dirty="0" smtClean="0"/>
              <a:t>, </a:t>
            </a:r>
            <a:r>
              <a:rPr lang="es-ES" dirty="0" err="1" smtClean="0"/>
              <a:t>however</a:t>
            </a:r>
            <a:r>
              <a:rPr lang="es-ES" dirty="0" smtClean="0"/>
              <a:t>,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symptoms</a:t>
            </a:r>
            <a:r>
              <a:rPr lang="es-ES" dirty="0" smtClean="0"/>
              <a:t> </a:t>
            </a:r>
            <a:r>
              <a:rPr lang="es-ES" dirty="0" err="1" smtClean="0"/>
              <a:t>last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1 </a:t>
            </a:r>
            <a:r>
              <a:rPr lang="es-ES" dirty="0" err="1" smtClean="0"/>
              <a:t>day</a:t>
            </a:r>
            <a:r>
              <a:rPr lang="es-ES" dirty="0" smtClean="0"/>
              <a:t> to 1 </a:t>
            </a:r>
            <a:r>
              <a:rPr lang="es-ES" dirty="0" err="1" smtClean="0"/>
              <a:t>month</a:t>
            </a:r>
            <a:r>
              <a:rPr lang="es-ES" dirty="0" smtClean="0"/>
              <a:t>. </a:t>
            </a:r>
            <a:r>
              <a:rPr lang="es-ES" dirty="0" err="1" smtClean="0"/>
              <a:t>Symptoms</a:t>
            </a:r>
            <a:r>
              <a:rPr lang="es-ES" dirty="0" smtClean="0"/>
              <a:t> </a:t>
            </a:r>
            <a:r>
              <a:rPr lang="es-ES" dirty="0" err="1" smtClean="0"/>
              <a:t>most</a:t>
            </a:r>
            <a:r>
              <a:rPr lang="es-ES" dirty="0" smtClean="0"/>
              <a:t> no to be </a:t>
            </a:r>
            <a:r>
              <a:rPr lang="es-ES" dirty="0" err="1" smtClean="0"/>
              <a:t>due</a:t>
            </a:r>
            <a:r>
              <a:rPr lang="es-ES" dirty="0" smtClean="0"/>
              <a:t> to general medical </a:t>
            </a:r>
            <a:r>
              <a:rPr lang="es-ES" dirty="0" err="1" smtClean="0"/>
              <a:t>condition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drugs</a:t>
            </a:r>
            <a:r>
              <a:rPr lang="es-ES" dirty="0" smtClean="0"/>
              <a:t>.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a </a:t>
            </a:r>
            <a:r>
              <a:rPr lang="es-ES" dirty="0" err="1" smtClean="0"/>
              <a:t>rare</a:t>
            </a:r>
            <a:r>
              <a:rPr lang="es-ES" dirty="0" smtClean="0"/>
              <a:t> diagnosis, </a:t>
            </a:r>
            <a:r>
              <a:rPr lang="es-ES" dirty="0" err="1" smtClean="0"/>
              <a:t>much</a:t>
            </a:r>
            <a:r>
              <a:rPr lang="es-ES" dirty="0" smtClean="0"/>
              <a:t> </a:t>
            </a:r>
            <a:r>
              <a:rPr lang="es-ES" dirty="0" err="1" smtClean="0"/>
              <a:t>less</a:t>
            </a:r>
            <a:r>
              <a:rPr lang="es-ES" dirty="0" smtClean="0"/>
              <a:t> </a:t>
            </a:r>
            <a:r>
              <a:rPr lang="es-ES" dirty="0" err="1" smtClean="0"/>
              <a:t>common</a:t>
            </a:r>
            <a:r>
              <a:rPr lang="es-ES" dirty="0" smtClean="0"/>
              <a:t> tan </a:t>
            </a:r>
            <a:r>
              <a:rPr lang="es-ES" dirty="0" err="1" smtClean="0"/>
              <a:t>schizophrenia</a:t>
            </a:r>
            <a:r>
              <a:rPr lang="es-ES" dirty="0" smtClean="0"/>
              <a:t>. </a:t>
            </a:r>
            <a:r>
              <a:rPr lang="es-ES" dirty="0" err="1" smtClean="0"/>
              <a:t>May</a:t>
            </a:r>
            <a:r>
              <a:rPr lang="es-ES" dirty="0" smtClean="0"/>
              <a:t> be </a:t>
            </a:r>
            <a:r>
              <a:rPr lang="es-ES" dirty="0" err="1" smtClean="0"/>
              <a:t>seen</a:t>
            </a:r>
            <a:r>
              <a:rPr lang="es-ES" dirty="0" smtClean="0"/>
              <a:t> in </a:t>
            </a:r>
            <a:r>
              <a:rPr lang="es-ES" dirty="0" err="1" smtClean="0"/>
              <a:t>reaction</a:t>
            </a:r>
            <a:r>
              <a:rPr lang="es-ES" dirty="0" smtClean="0"/>
              <a:t> to extreme stress </a:t>
            </a:r>
            <a:r>
              <a:rPr lang="es-ES" dirty="0" err="1" smtClean="0"/>
              <a:t>such</a:t>
            </a:r>
            <a:r>
              <a:rPr lang="es-ES" dirty="0" smtClean="0"/>
              <a:t> as </a:t>
            </a:r>
            <a:r>
              <a:rPr lang="es-ES" dirty="0" err="1" smtClean="0"/>
              <a:t>bereavement</a:t>
            </a:r>
            <a:r>
              <a:rPr lang="es-ES" dirty="0" smtClean="0"/>
              <a:t>, sexual </a:t>
            </a:r>
            <a:r>
              <a:rPr lang="es-ES" dirty="0" err="1" smtClean="0"/>
              <a:t>assault</a:t>
            </a:r>
            <a:r>
              <a:rPr lang="es-ES" dirty="0" smtClean="0"/>
              <a:t>, etc.</a:t>
            </a:r>
          </a:p>
          <a:p>
            <a:pPr marL="0" indent="0">
              <a:buNone/>
            </a:pPr>
            <a:r>
              <a:rPr lang="es-ES" b="1" dirty="0" smtClean="0"/>
              <a:t>Prognosis.- </a:t>
            </a:r>
          </a:p>
          <a:p>
            <a:pPr marL="0" indent="0">
              <a:buNone/>
            </a:pPr>
            <a:r>
              <a:rPr lang="es-ES" dirty="0" err="1" smtClean="0"/>
              <a:t>There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a 5º- 80 % </a:t>
            </a:r>
            <a:r>
              <a:rPr lang="es-ES" dirty="0" err="1" smtClean="0"/>
              <a:t>recovery</a:t>
            </a:r>
            <a:r>
              <a:rPr lang="es-ES" dirty="0" smtClean="0"/>
              <a:t> </a:t>
            </a:r>
            <a:r>
              <a:rPr lang="es-ES" dirty="0" err="1" smtClean="0"/>
              <a:t>rate</a:t>
            </a:r>
            <a:r>
              <a:rPr lang="es-ES" dirty="0" smtClean="0"/>
              <a:t>, 20-50 % </a:t>
            </a:r>
            <a:r>
              <a:rPr lang="es-ES" dirty="0" err="1" smtClean="0"/>
              <a:t>may</a:t>
            </a:r>
            <a:r>
              <a:rPr lang="es-ES" dirty="0" smtClean="0"/>
              <a:t> </a:t>
            </a:r>
            <a:r>
              <a:rPr lang="es-ES" dirty="0" err="1" smtClean="0"/>
              <a:t>eventually</a:t>
            </a:r>
            <a:r>
              <a:rPr lang="es-ES" dirty="0" smtClean="0"/>
              <a:t> be </a:t>
            </a:r>
            <a:r>
              <a:rPr lang="es-ES" dirty="0" err="1" smtClean="0"/>
              <a:t>diagnosed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schizophrenia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mood</a:t>
            </a:r>
            <a:r>
              <a:rPr lang="es-ES" dirty="0" smtClean="0"/>
              <a:t> </a:t>
            </a:r>
            <a:r>
              <a:rPr lang="es-ES" dirty="0" err="1" smtClean="0"/>
              <a:t>disorder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88603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6396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err="1" smtClean="0"/>
              <a:t>Delusional</a:t>
            </a:r>
            <a:r>
              <a:rPr lang="es-ES" b="1" dirty="0" smtClean="0"/>
              <a:t> </a:t>
            </a:r>
            <a:r>
              <a:rPr lang="es-ES" b="1" dirty="0" err="1" smtClean="0"/>
              <a:t>disorder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10614" y="901521"/>
            <a:ext cx="10006885" cy="5718219"/>
          </a:xfrm>
        </p:spPr>
        <p:txBody>
          <a:bodyPr/>
          <a:lstStyle/>
          <a:p>
            <a:pPr marL="0" indent="0">
              <a:buNone/>
            </a:pPr>
            <a:r>
              <a:rPr lang="es-ES" dirty="0" err="1" smtClean="0"/>
              <a:t>Delusional</a:t>
            </a:r>
            <a:r>
              <a:rPr lang="es-ES" dirty="0" smtClean="0"/>
              <a:t> </a:t>
            </a:r>
            <a:r>
              <a:rPr lang="es-ES" dirty="0" err="1" smtClean="0"/>
              <a:t>disorder</a:t>
            </a:r>
            <a:r>
              <a:rPr lang="es-ES" dirty="0" smtClean="0"/>
              <a:t> </a:t>
            </a:r>
            <a:r>
              <a:rPr lang="es-ES" dirty="0" err="1" smtClean="0"/>
              <a:t>occur</a:t>
            </a:r>
            <a:r>
              <a:rPr lang="es-ES" dirty="0" smtClean="0"/>
              <a:t> more </a:t>
            </a:r>
            <a:r>
              <a:rPr lang="es-ES" dirty="0" err="1" smtClean="0"/>
              <a:t>often</a:t>
            </a:r>
            <a:r>
              <a:rPr lang="es-ES" dirty="0" smtClean="0"/>
              <a:t> in </a:t>
            </a:r>
            <a:r>
              <a:rPr lang="es-ES" dirty="0" err="1" smtClean="0"/>
              <a:t>older</a:t>
            </a:r>
            <a:r>
              <a:rPr lang="es-ES" dirty="0" smtClean="0"/>
              <a:t> </a:t>
            </a:r>
            <a:r>
              <a:rPr lang="es-ES" dirty="0" err="1" smtClean="0"/>
              <a:t>patient</a:t>
            </a:r>
            <a:r>
              <a:rPr lang="es-ES" dirty="0" smtClean="0"/>
              <a:t> (</a:t>
            </a:r>
            <a:r>
              <a:rPr lang="es-ES" dirty="0" err="1" smtClean="0"/>
              <a:t>after</a:t>
            </a:r>
            <a:r>
              <a:rPr lang="es-ES" dirty="0" smtClean="0"/>
              <a:t> </a:t>
            </a:r>
            <a:r>
              <a:rPr lang="es-ES" dirty="0" err="1" smtClean="0"/>
              <a:t>age</a:t>
            </a:r>
            <a:r>
              <a:rPr lang="es-ES" dirty="0" smtClean="0"/>
              <a:t> 40), </a:t>
            </a:r>
            <a:r>
              <a:rPr lang="es-ES" dirty="0" err="1" smtClean="0"/>
              <a:t>inmigrants</a:t>
            </a:r>
            <a:r>
              <a:rPr lang="es-ES" dirty="0" smtClean="0"/>
              <a:t>, and </a:t>
            </a:r>
            <a:r>
              <a:rPr lang="es-ES" dirty="0" err="1" smtClean="0"/>
              <a:t>the</a:t>
            </a:r>
            <a:r>
              <a:rPr lang="es-ES" dirty="0" smtClean="0"/>
              <a:t>  </a:t>
            </a:r>
            <a:r>
              <a:rPr lang="es-ES" dirty="0" err="1" smtClean="0"/>
              <a:t>hearing</a:t>
            </a:r>
            <a:r>
              <a:rPr lang="es-ES" dirty="0" smtClean="0"/>
              <a:t> </a:t>
            </a:r>
            <a:r>
              <a:rPr lang="es-ES" dirty="0" err="1" smtClean="0"/>
              <a:t>impaired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smtClean="0"/>
              <a:t>Diagnosis and DSM-IV </a:t>
            </a:r>
            <a:r>
              <a:rPr lang="es-ES" dirty="0" err="1" smtClean="0"/>
              <a:t>Criteria</a:t>
            </a:r>
            <a:r>
              <a:rPr lang="es-ES" dirty="0" smtClean="0"/>
              <a:t>.-</a:t>
            </a:r>
          </a:p>
          <a:p>
            <a:pPr marL="0" indent="0">
              <a:buNone/>
            </a:pPr>
            <a:r>
              <a:rPr lang="es-ES" dirty="0" smtClean="0"/>
              <a:t>To be </a:t>
            </a:r>
            <a:r>
              <a:rPr lang="es-ES" dirty="0" err="1" smtClean="0"/>
              <a:t>diagnosed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delusional</a:t>
            </a:r>
            <a:r>
              <a:rPr lang="es-ES" dirty="0" smtClean="0"/>
              <a:t> </a:t>
            </a:r>
            <a:r>
              <a:rPr lang="es-ES" dirty="0" err="1" smtClean="0"/>
              <a:t>disorder</a:t>
            </a:r>
            <a:r>
              <a:rPr lang="es-ES" dirty="0" smtClean="0"/>
              <a:t>,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following</a:t>
            </a:r>
            <a:r>
              <a:rPr lang="es-ES" dirty="0" smtClean="0"/>
              <a:t> </a:t>
            </a:r>
            <a:r>
              <a:rPr lang="es-ES" dirty="0" err="1" smtClean="0"/>
              <a:t>criteria</a:t>
            </a:r>
            <a:r>
              <a:rPr lang="es-ES" dirty="0" smtClean="0"/>
              <a:t> mus be </a:t>
            </a:r>
            <a:r>
              <a:rPr lang="es-ES" dirty="0" err="1" smtClean="0"/>
              <a:t>met</a:t>
            </a:r>
            <a:r>
              <a:rPr lang="es-ES" dirty="0" smtClean="0"/>
              <a:t>:</a:t>
            </a:r>
          </a:p>
          <a:p>
            <a:pPr marL="0" indent="0">
              <a:buNone/>
            </a:pPr>
            <a:r>
              <a:rPr lang="es-ES" dirty="0" smtClean="0"/>
              <a:t>-</a:t>
            </a:r>
            <a:r>
              <a:rPr lang="es-ES" dirty="0" err="1" smtClean="0"/>
              <a:t>Nonbizarre</a:t>
            </a:r>
            <a:r>
              <a:rPr lang="es-ES" dirty="0" smtClean="0"/>
              <a:t>, </a:t>
            </a:r>
            <a:r>
              <a:rPr lang="es-ES" dirty="0" err="1" smtClean="0"/>
              <a:t>fixed</a:t>
            </a:r>
            <a:r>
              <a:rPr lang="es-ES" dirty="0" smtClean="0"/>
              <a:t> </a:t>
            </a:r>
            <a:r>
              <a:rPr lang="es-ES" dirty="0" err="1" smtClean="0"/>
              <a:t>delusions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a </a:t>
            </a:r>
            <a:r>
              <a:rPr lang="es-ES" dirty="0" err="1" smtClean="0"/>
              <a:t>least</a:t>
            </a:r>
            <a:r>
              <a:rPr lang="es-ES" dirty="0" smtClean="0"/>
              <a:t> 1 </a:t>
            </a:r>
            <a:r>
              <a:rPr lang="es-ES" dirty="0" err="1" smtClean="0"/>
              <a:t>month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smtClean="0"/>
              <a:t>-</a:t>
            </a:r>
            <a:r>
              <a:rPr lang="es-ES" dirty="0" err="1" smtClean="0"/>
              <a:t>Does</a:t>
            </a:r>
            <a:r>
              <a:rPr lang="es-ES" dirty="0" smtClean="0"/>
              <a:t> no </a:t>
            </a:r>
            <a:r>
              <a:rPr lang="es-ES" dirty="0" err="1" smtClean="0"/>
              <a:t>meet</a:t>
            </a:r>
            <a:r>
              <a:rPr lang="es-ES" dirty="0" smtClean="0"/>
              <a:t> </a:t>
            </a:r>
            <a:r>
              <a:rPr lang="es-ES" dirty="0" err="1" smtClean="0"/>
              <a:t>criteria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schizophrenia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-</a:t>
            </a:r>
            <a:r>
              <a:rPr lang="es-ES" dirty="0" err="1" smtClean="0"/>
              <a:t>Functioning</a:t>
            </a:r>
            <a:r>
              <a:rPr lang="es-ES" dirty="0" smtClean="0"/>
              <a:t> in </a:t>
            </a:r>
            <a:r>
              <a:rPr lang="es-ES" dirty="0" err="1" smtClean="0"/>
              <a:t>life</a:t>
            </a:r>
            <a:r>
              <a:rPr lang="es-ES" dirty="0" smtClean="0"/>
              <a:t> </a:t>
            </a:r>
            <a:r>
              <a:rPr lang="es-ES" dirty="0" err="1" smtClean="0"/>
              <a:t>not</a:t>
            </a:r>
            <a:r>
              <a:rPr lang="es-ES" dirty="0" smtClean="0"/>
              <a:t> </a:t>
            </a:r>
            <a:r>
              <a:rPr lang="es-ES" dirty="0" err="1" smtClean="0"/>
              <a:t>significantly</a:t>
            </a:r>
            <a:r>
              <a:rPr lang="es-ES" dirty="0" smtClean="0"/>
              <a:t> </a:t>
            </a:r>
            <a:r>
              <a:rPr lang="es-ES" dirty="0" err="1" smtClean="0"/>
              <a:t>impaired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err="1" smtClean="0"/>
              <a:t>Types</a:t>
            </a:r>
            <a:r>
              <a:rPr lang="es-ES" dirty="0" smtClean="0"/>
              <a:t> of </a:t>
            </a:r>
            <a:r>
              <a:rPr lang="es-ES" dirty="0" err="1" smtClean="0"/>
              <a:t>delusions</a:t>
            </a:r>
            <a:r>
              <a:rPr lang="es-ES" dirty="0" smtClean="0"/>
              <a:t>.-</a:t>
            </a:r>
          </a:p>
          <a:p>
            <a:pPr marL="0" indent="0">
              <a:buNone/>
            </a:pPr>
            <a:r>
              <a:rPr lang="es-ES" dirty="0" err="1" smtClean="0"/>
              <a:t>Erotomanic</a:t>
            </a:r>
            <a:r>
              <a:rPr lang="es-ES" dirty="0" smtClean="0"/>
              <a:t>, </a:t>
            </a:r>
            <a:r>
              <a:rPr lang="es-ES" dirty="0" err="1" smtClean="0"/>
              <a:t>Grandiose</a:t>
            </a:r>
            <a:r>
              <a:rPr lang="es-ES" dirty="0" smtClean="0"/>
              <a:t>, </a:t>
            </a:r>
            <a:r>
              <a:rPr lang="es-ES" dirty="0" err="1" smtClean="0"/>
              <a:t>Somatic</a:t>
            </a:r>
            <a:r>
              <a:rPr lang="es-ES" dirty="0" smtClean="0"/>
              <a:t>, </a:t>
            </a:r>
            <a:r>
              <a:rPr lang="es-ES" dirty="0" err="1" smtClean="0"/>
              <a:t>Persecutory</a:t>
            </a:r>
            <a:r>
              <a:rPr lang="es-ES" dirty="0" smtClean="0"/>
              <a:t>, </a:t>
            </a:r>
            <a:r>
              <a:rPr lang="es-ES" dirty="0" err="1" smtClean="0"/>
              <a:t>Jealous</a:t>
            </a:r>
            <a:r>
              <a:rPr lang="es-ES" dirty="0"/>
              <a:t> </a:t>
            </a:r>
            <a:r>
              <a:rPr lang="es-ES" dirty="0" smtClean="0"/>
              <a:t>and </a:t>
            </a:r>
            <a:r>
              <a:rPr lang="es-ES" dirty="0" err="1" smtClean="0"/>
              <a:t>mixed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3806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5400" dirty="0" smtClean="0"/>
              <a:t>THANKS FOR YOUR ATTENTION</a:t>
            </a:r>
            <a:endParaRPr lang="es-ES" sz="5400" dirty="0"/>
          </a:p>
        </p:txBody>
      </p:sp>
    </p:spTree>
    <p:extLst>
      <p:ext uri="{BB962C8B-B14F-4D97-AF65-F5344CB8AC3E}">
        <p14:creationId xmlns:p14="http://schemas.microsoft.com/office/powerpoint/2010/main" val="252696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0638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Perceptual </a:t>
            </a:r>
            <a:r>
              <a:rPr lang="es-ES" b="1" dirty="0" err="1" smtClean="0"/>
              <a:t>disturbances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6214" y="875763"/>
            <a:ext cx="11590986" cy="5808371"/>
          </a:xfrm>
        </p:spPr>
        <p:txBody>
          <a:bodyPr/>
          <a:lstStyle/>
          <a:p>
            <a:pPr marL="0" indent="0">
              <a:buNone/>
            </a:pPr>
            <a:r>
              <a:rPr lang="es-ES" dirty="0" err="1" smtClean="0"/>
              <a:t>Illusion</a:t>
            </a:r>
            <a:r>
              <a:rPr lang="es-ES" dirty="0" smtClean="0"/>
              <a:t>.- </a:t>
            </a:r>
            <a:r>
              <a:rPr lang="es-ES" dirty="0" err="1" smtClean="0"/>
              <a:t>Misinterpretation</a:t>
            </a:r>
            <a:r>
              <a:rPr lang="es-ES" dirty="0" smtClean="0"/>
              <a:t> of </a:t>
            </a:r>
            <a:r>
              <a:rPr lang="es-ES" dirty="0" err="1" smtClean="0"/>
              <a:t>an</a:t>
            </a:r>
            <a:r>
              <a:rPr lang="es-ES" dirty="0" smtClean="0"/>
              <a:t> </a:t>
            </a:r>
            <a:r>
              <a:rPr lang="es-ES" dirty="0" err="1" smtClean="0"/>
              <a:t>existing</a:t>
            </a:r>
            <a:r>
              <a:rPr lang="es-ES" dirty="0" smtClean="0"/>
              <a:t> </a:t>
            </a:r>
            <a:r>
              <a:rPr lang="es-ES" dirty="0" err="1" smtClean="0"/>
              <a:t>sensory</a:t>
            </a:r>
            <a:r>
              <a:rPr lang="es-ES" dirty="0" smtClean="0"/>
              <a:t> </a:t>
            </a:r>
            <a:r>
              <a:rPr lang="es-ES" dirty="0" err="1" smtClean="0"/>
              <a:t>stimulus</a:t>
            </a:r>
            <a:r>
              <a:rPr lang="es-ES" dirty="0" smtClean="0"/>
              <a:t> (</a:t>
            </a:r>
            <a:r>
              <a:rPr lang="es-ES" dirty="0" err="1" smtClean="0"/>
              <a:t>such</a:t>
            </a:r>
            <a:r>
              <a:rPr lang="es-ES" dirty="0" smtClean="0"/>
              <a:t> as </a:t>
            </a:r>
            <a:r>
              <a:rPr lang="es-ES" dirty="0" err="1" smtClean="0"/>
              <a:t>mistaking</a:t>
            </a:r>
            <a:r>
              <a:rPr lang="es-ES" dirty="0" smtClean="0"/>
              <a:t> a </a:t>
            </a:r>
            <a:r>
              <a:rPr lang="es-ES" dirty="0" err="1" smtClean="0"/>
              <a:t>shadow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a </a:t>
            </a:r>
            <a:r>
              <a:rPr lang="es-ES" dirty="0" err="1" smtClean="0"/>
              <a:t>cat</a:t>
            </a:r>
            <a:r>
              <a:rPr lang="es-ES" dirty="0" smtClean="0"/>
              <a:t>)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given</a:t>
            </a:r>
            <a:r>
              <a:rPr lang="es-ES" dirty="0" smtClean="0"/>
              <a:t> in </a:t>
            </a:r>
            <a:r>
              <a:rPr lang="es-ES" dirty="0" err="1" smtClean="0"/>
              <a:t>Lecture</a:t>
            </a:r>
            <a:r>
              <a:rPr lang="es-ES" dirty="0" smtClean="0"/>
              <a:t> 1</a:t>
            </a:r>
          </a:p>
          <a:p>
            <a:pPr marL="0" indent="0">
              <a:buNone/>
            </a:pPr>
            <a:r>
              <a:rPr lang="es-ES" dirty="0" err="1" smtClean="0"/>
              <a:t>Hallucination</a:t>
            </a:r>
            <a:r>
              <a:rPr lang="es-ES" dirty="0" smtClean="0"/>
              <a:t>.- </a:t>
            </a:r>
            <a:r>
              <a:rPr lang="es-ES" dirty="0" err="1" smtClean="0"/>
              <a:t>Sensory</a:t>
            </a:r>
            <a:r>
              <a:rPr lang="es-ES" dirty="0" smtClean="0"/>
              <a:t> </a:t>
            </a:r>
            <a:r>
              <a:rPr lang="es-ES" dirty="0" err="1" smtClean="0"/>
              <a:t>perception</a:t>
            </a:r>
            <a:r>
              <a:rPr lang="es-ES" dirty="0" smtClean="0"/>
              <a:t> </a:t>
            </a:r>
            <a:r>
              <a:rPr lang="es-ES" dirty="0" err="1" smtClean="0"/>
              <a:t>whitout</a:t>
            </a:r>
            <a:r>
              <a:rPr lang="es-ES" dirty="0" smtClean="0"/>
              <a:t> </a:t>
            </a:r>
            <a:r>
              <a:rPr lang="es-ES" dirty="0" err="1" smtClean="0"/>
              <a:t>an</a:t>
            </a:r>
            <a:r>
              <a:rPr lang="es-ES" dirty="0" smtClean="0"/>
              <a:t> actual </a:t>
            </a:r>
            <a:r>
              <a:rPr lang="es-ES" dirty="0" err="1" smtClean="0"/>
              <a:t>external</a:t>
            </a:r>
            <a:r>
              <a:rPr lang="es-ES" dirty="0" smtClean="0"/>
              <a:t> </a:t>
            </a:r>
            <a:r>
              <a:rPr lang="es-ES" dirty="0" err="1" smtClean="0"/>
              <a:t>stimulus</a:t>
            </a:r>
            <a:r>
              <a:rPr lang="es-ES" dirty="0" smtClean="0"/>
              <a:t>. (</a:t>
            </a:r>
            <a:r>
              <a:rPr lang="es-ES" dirty="0" err="1" smtClean="0"/>
              <a:t>Lect</a:t>
            </a:r>
            <a:r>
              <a:rPr lang="es-ES" dirty="0" smtClean="0"/>
              <a:t> 1)</a:t>
            </a:r>
          </a:p>
          <a:p>
            <a:pPr marL="0" indent="0">
              <a:buNone/>
            </a:pPr>
            <a:r>
              <a:rPr lang="es-ES" dirty="0" err="1" smtClean="0"/>
              <a:t>Auditory</a:t>
            </a:r>
            <a:r>
              <a:rPr lang="es-ES" dirty="0" smtClean="0"/>
              <a:t>.- </a:t>
            </a:r>
            <a:r>
              <a:rPr lang="es-ES" dirty="0" err="1" smtClean="0"/>
              <a:t>freq</a:t>
            </a:r>
            <a:r>
              <a:rPr lang="es-ES" dirty="0" smtClean="0"/>
              <a:t> </a:t>
            </a:r>
            <a:r>
              <a:rPr lang="es-ES" dirty="0" err="1" smtClean="0"/>
              <a:t>Schizophrenia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Visual.- </a:t>
            </a:r>
            <a:r>
              <a:rPr lang="es-ES" dirty="0" err="1" smtClean="0"/>
              <a:t>freq</a:t>
            </a:r>
            <a:r>
              <a:rPr lang="es-ES" dirty="0" smtClean="0"/>
              <a:t> </a:t>
            </a:r>
            <a:r>
              <a:rPr lang="es-ES" dirty="0" err="1" smtClean="0"/>
              <a:t>Drug</a:t>
            </a:r>
            <a:r>
              <a:rPr lang="es-ES" dirty="0" smtClean="0"/>
              <a:t> </a:t>
            </a:r>
            <a:r>
              <a:rPr lang="es-ES" dirty="0" err="1" smtClean="0"/>
              <a:t>Iinduced</a:t>
            </a:r>
            <a:r>
              <a:rPr lang="es-ES" dirty="0" smtClean="0"/>
              <a:t> </a:t>
            </a:r>
            <a:r>
              <a:rPr lang="es-ES" dirty="0" err="1" smtClean="0"/>
              <a:t>Psychosis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delirium</a:t>
            </a:r>
          </a:p>
          <a:p>
            <a:pPr marL="0" indent="0">
              <a:buNone/>
            </a:pPr>
            <a:r>
              <a:rPr lang="es-ES" dirty="0" err="1" smtClean="0"/>
              <a:t>Olfactory</a:t>
            </a:r>
            <a:r>
              <a:rPr lang="es-ES" dirty="0" smtClean="0"/>
              <a:t>.- </a:t>
            </a:r>
            <a:r>
              <a:rPr lang="es-ES" dirty="0" err="1" smtClean="0"/>
              <a:t>Usually</a:t>
            </a:r>
            <a:r>
              <a:rPr lang="es-ES" dirty="0" smtClean="0"/>
              <a:t> </a:t>
            </a:r>
            <a:r>
              <a:rPr lang="es-ES" dirty="0" err="1" smtClean="0"/>
              <a:t>an</a:t>
            </a:r>
            <a:r>
              <a:rPr lang="es-ES" dirty="0" smtClean="0"/>
              <a:t> aura </a:t>
            </a:r>
            <a:r>
              <a:rPr lang="es-ES" dirty="0" err="1" smtClean="0"/>
              <a:t>associated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epilepsy</a:t>
            </a: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Tactile</a:t>
            </a:r>
            <a:r>
              <a:rPr lang="es-ES" dirty="0" smtClean="0"/>
              <a:t>.- </a:t>
            </a:r>
            <a:r>
              <a:rPr lang="es-ES" dirty="0" err="1" smtClean="0"/>
              <a:t>Usually</a:t>
            </a:r>
            <a:r>
              <a:rPr lang="es-ES" dirty="0" smtClean="0"/>
              <a:t> </a:t>
            </a:r>
            <a:r>
              <a:rPr lang="es-ES" dirty="0" err="1" smtClean="0"/>
              <a:t>zecondary</a:t>
            </a:r>
            <a:r>
              <a:rPr lang="es-ES" dirty="0" smtClean="0"/>
              <a:t> to DIP </a:t>
            </a:r>
            <a:r>
              <a:rPr lang="es-ES" dirty="0" err="1" smtClean="0"/>
              <a:t>or</a:t>
            </a:r>
            <a:r>
              <a:rPr lang="es-ES" dirty="0" smtClean="0"/>
              <a:t> alcohol </a:t>
            </a:r>
            <a:r>
              <a:rPr lang="es-ES" dirty="0" err="1" smtClean="0"/>
              <a:t>withdrawal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3905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err="1" smtClean="0"/>
              <a:t>Differential</a:t>
            </a:r>
            <a:r>
              <a:rPr lang="es-ES" b="1" dirty="0" smtClean="0"/>
              <a:t> diagnosis of </a:t>
            </a:r>
            <a:r>
              <a:rPr lang="es-ES" b="1" dirty="0" err="1" smtClean="0"/>
              <a:t>Psychosis</a:t>
            </a:r>
            <a:r>
              <a:rPr lang="es-ES" b="1" dirty="0" smtClean="0"/>
              <a:t>: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991674"/>
            <a:ext cx="10515600" cy="5666703"/>
          </a:xfrm>
        </p:spPr>
        <p:txBody>
          <a:bodyPr/>
          <a:lstStyle/>
          <a:p>
            <a:pPr marL="0" indent="0">
              <a:buNone/>
            </a:pPr>
            <a:r>
              <a:rPr lang="es-ES" dirty="0" err="1" smtClean="0"/>
              <a:t>Psychosis</a:t>
            </a:r>
            <a:r>
              <a:rPr lang="es-ES" dirty="0" smtClean="0"/>
              <a:t> </a:t>
            </a:r>
            <a:r>
              <a:rPr lang="es-ES" dirty="0" err="1" smtClean="0"/>
              <a:t>secondary</a:t>
            </a:r>
            <a:r>
              <a:rPr lang="es-ES" dirty="0" smtClean="0"/>
              <a:t> to general medical </a:t>
            </a:r>
            <a:r>
              <a:rPr lang="es-ES" dirty="0" err="1" smtClean="0"/>
              <a:t>condition</a:t>
            </a: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Substance-induced</a:t>
            </a:r>
            <a:r>
              <a:rPr lang="es-ES" dirty="0" smtClean="0"/>
              <a:t> </a:t>
            </a:r>
            <a:r>
              <a:rPr lang="es-ES" dirty="0" err="1" smtClean="0"/>
              <a:t>psychotic</a:t>
            </a:r>
            <a:r>
              <a:rPr lang="es-ES" dirty="0" smtClean="0"/>
              <a:t> </a:t>
            </a:r>
            <a:r>
              <a:rPr lang="es-ES" dirty="0" err="1" smtClean="0"/>
              <a:t>disorder</a:t>
            </a:r>
            <a:r>
              <a:rPr lang="es-ES" dirty="0" smtClean="0"/>
              <a:t> (</a:t>
            </a:r>
            <a:r>
              <a:rPr lang="es-ES" dirty="0" err="1" smtClean="0"/>
              <a:t>drug</a:t>
            </a:r>
            <a:r>
              <a:rPr lang="es-ES" dirty="0" smtClean="0"/>
              <a:t> </a:t>
            </a:r>
            <a:r>
              <a:rPr lang="es-ES" dirty="0" err="1" smtClean="0"/>
              <a:t>induced</a:t>
            </a:r>
            <a:r>
              <a:rPr lang="es-ES" dirty="0" smtClean="0"/>
              <a:t> </a:t>
            </a:r>
            <a:r>
              <a:rPr lang="es-ES" dirty="0" err="1" smtClean="0"/>
              <a:t>psychosis</a:t>
            </a:r>
            <a:r>
              <a:rPr lang="es-ES" dirty="0"/>
              <a:t>,</a:t>
            </a:r>
            <a:r>
              <a:rPr lang="es-ES" dirty="0" smtClean="0"/>
              <a:t> DIP )</a:t>
            </a:r>
          </a:p>
          <a:p>
            <a:pPr marL="0" indent="0">
              <a:buNone/>
            </a:pPr>
            <a:r>
              <a:rPr lang="es-ES" dirty="0" smtClean="0"/>
              <a:t>Delirium / </a:t>
            </a:r>
            <a:r>
              <a:rPr lang="es-ES" dirty="0" err="1" smtClean="0"/>
              <a:t>Dementia</a:t>
            </a:r>
            <a:r>
              <a:rPr lang="es-ES" dirty="0" smtClean="0"/>
              <a:t> (</a:t>
            </a:r>
            <a:r>
              <a:rPr lang="es-ES" dirty="0" err="1" smtClean="0"/>
              <a:t>Major</a:t>
            </a:r>
            <a:r>
              <a:rPr lang="es-ES" dirty="0" smtClean="0"/>
              <a:t> </a:t>
            </a:r>
            <a:r>
              <a:rPr lang="es-ES" dirty="0" err="1" smtClean="0"/>
              <a:t>neurocognitive</a:t>
            </a:r>
            <a:r>
              <a:rPr lang="es-ES" dirty="0" smtClean="0"/>
              <a:t> </a:t>
            </a:r>
            <a:r>
              <a:rPr lang="es-ES" dirty="0" err="1" smtClean="0"/>
              <a:t>disorder</a:t>
            </a:r>
            <a:r>
              <a:rPr lang="es-ES" dirty="0" smtClean="0"/>
              <a:t>)</a:t>
            </a:r>
          </a:p>
          <a:p>
            <a:pPr marL="0" indent="0">
              <a:buNone/>
            </a:pPr>
            <a:r>
              <a:rPr lang="es-ES" dirty="0" smtClean="0"/>
              <a:t>Bipolar </a:t>
            </a:r>
            <a:r>
              <a:rPr lang="es-ES" dirty="0" err="1" smtClean="0"/>
              <a:t>disorder</a:t>
            </a:r>
            <a:r>
              <a:rPr lang="es-ES" dirty="0" smtClean="0"/>
              <a:t> BPD</a:t>
            </a:r>
          </a:p>
          <a:p>
            <a:pPr marL="0" indent="0">
              <a:buNone/>
            </a:pPr>
            <a:r>
              <a:rPr lang="es-ES" dirty="0" err="1" smtClean="0"/>
              <a:t>Major</a:t>
            </a:r>
            <a:r>
              <a:rPr lang="es-ES" dirty="0" smtClean="0"/>
              <a:t> </a:t>
            </a:r>
            <a:r>
              <a:rPr lang="es-ES" dirty="0" err="1" smtClean="0"/>
              <a:t>depression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psychotic</a:t>
            </a:r>
            <a:r>
              <a:rPr lang="es-ES" dirty="0" smtClean="0"/>
              <a:t> </a:t>
            </a:r>
            <a:r>
              <a:rPr lang="es-ES" dirty="0" err="1" smtClean="0"/>
              <a:t>features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err="1" smtClean="0"/>
              <a:t>Brief</a:t>
            </a:r>
            <a:r>
              <a:rPr lang="es-ES" dirty="0" smtClean="0"/>
              <a:t> </a:t>
            </a:r>
            <a:r>
              <a:rPr lang="es-ES" dirty="0" err="1" smtClean="0"/>
              <a:t>psychotic</a:t>
            </a:r>
            <a:r>
              <a:rPr lang="es-ES" dirty="0" smtClean="0"/>
              <a:t> </a:t>
            </a:r>
            <a:r>
              <a:rPr lang="es-ES" dirty="0" err="1" smtClean="0"/>
              <a:t>disorders</a:t>
            </a: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Schizophrenia</a:t>
            </a: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Schizophreniform</a:t>
            </a:r>
            <a:r>
              <a:rPr lang="es-ES" dirty="0" smtClean="0"/>
              <a:t> </a:t>
            </a:r>
            <a:r>
              <a:rPr lang="es-ES" dirty="0" err="1" smtClean="0"/>
              <a:t>disorder</a:t>
            </a: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Schizoaffective</a:t>
            </a:r>
            <a:r>
              <a:rPr lang="es-ES" dirty="0" smtClean="0"/>
              <a:t> </a:t>
            </a:r>
            <a:r>
              <a:rPr lang="es-ES" dirty="0" err="1" smtClean="0"/>
              <a:t>disorder</a:t>
            </a: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Delusional</a:t>
            </a:r>
            <a:r>
              <a:rPr lang="es-ES" dirty="0" smtClean="0"/>
              <a:t> </a:t>
            </a:r>
            <a:r>
              <a:rPr lang="es-ES" dirty="0" err="1" smtClean="0"/>
              <a:t>disorder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07537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7912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err="1" smtClean="0"/>
              <a:t>Psychosis</a:t>
            </a:r>
            <a:r>
              <a:rPr lang="es-ES" b="1" dirty="0" smtClean="0"/>
              <a:t> </a:t>
            </a:r>
            <a:r>
              <a:rPr lang="es-ES" b="1" dirty="0" err="1" smtClean="0"/>
              <a:t>secondary</a:t>
            </a:r>
            <a:r>
              <a:rPr lang="es-ES" b="1" dirty="0" smtClean="0"/>
              <a:t> to general medical </a:t>
            </a:r>
            <a:r>
              <a:rPr lang="es-ES" b="1" dirty="0" err="1" smtClean="0"/>
              <a:t>condition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2893" y="953038"/>
            <a:ext cx="11602792" cy="57439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dirty="0" smtClean="0"/>
              <a:t>Medical causes of </a:t>
            </a:r>
            <a:r>
              <a:rPr lang="es-ES" dirty="0" err="1" smtClean="0"/>
              <a:t>psychosis</a:t>
            </a:r>
            <a:r>
              <a:rPr lang="es-ES" dirty="0" smtClean="0"/>
              <a:t> </a:t>
            </a:r>
            <a:r>
              <a:rPr lang="es-ES" dirty="0" err="1" smtClean="0"/>
              <a:t>include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1.- Central </a:t>
            </a:r>
            <a:r>
              <a:rPr lang="es-ES" dirty="0" err="1" smtClean="0"/>
              <a:t>nervous</a:t>
            </a:r>
            <a:r>
              <a:rPr lang="es-ES" dirty="0" smtClean="0"/>
              <a:t> </a:t>
            </a:r>
            <a:r>
              <a:rPr lang="es-ES" dirty="0" err="1" smtClean="0"/>
              <a:t>system</a:t>
            </a:r>
            <a:r>
              <a:rPr lang="es-ES" dirty="0" smtClean="0"/>
              <a:t> </a:t>
            </a:r>
            <a:r>
              <a:rPr lang="es-ES" dirty="0" err="1" smtClean="0"/>
              <a:t>disease</a:t>
            </a:r>
            <a:r>
              <a:rPr lang="es-ES" dirty="0" smtClean="0"/>
              <a:t>: CVD, </a:t>
            </a:r>
            <a:r>
              <a:rPr lang="es-ES" dirty="0" err="1" smtClean="0"/>
              <a:t>multiple</a:t>
            </a:r>
            <a:r>
              <a:rPr lang="es-ES" dirty="0" smtClean="0"/>
              <a:t> esclerosis, </a:t>
            </a:r>
            <a:r>
              <a:rPr lang="es-ES" dirty="0" err="1" smtClean="0"/>
              <a:t>neoplasm</a:t>
            </a:r>
            <a:r>
              <a:rPr lang="es-ES" dirty="0" smtClean="0"/>
              <a:t>, Alzheimer </a:t>
            </a:r>
            <a:r>
              <a:rPr lang="es-ES" dirty="0" err="1" smtClean="0"/>
              <a:t>disease</a:t>
            </a:r>
            <a:r>
              <a:rPr lang="es-ES" dirty="0" smtClean="0"/>
              <a:t> (</a:t>
            </a:r>
            <a:r>
              <a:rPr lang="es-ES" dirty="0" err="1" smtClean="0"/>
              <a:t>major</a:t>
            </a:r>
            <a:r>
              <a:rPr lang="es-ES" dirty="0" smtClean="0"/>
              <a:t> </a:t>
            </a:r>
            <a:r>
              <a:rPr lang="es-ES" dirty="0" err="1" smtClean="0"/>
              <a:t>neurocognitive</a:t>
            </a:r>
            <a:r>
              <a:rPr lang="es-ES" dirty="0" smtClean="0"/>
              <a:t> </a:t>
            </a:r>
            <a:r>
              <a:rPr lang="es-ES" dirty="0" err="1" smtClean="0"/>
              <a:t>disorder</a:t>
            </a:r>
            <a:r>
              <a:rPr lang="es-ES" dirty="0" smtClean="0"/>
              <a:t>), Parkinson </a:t>
            </a:r>
            <a:r>
              <a:rPr lang="es-ES" dirty="0" err="1" smtClean="0"/>
              <a:t>disease</a:t>
            </a:r>
            <a:r>
              <a:rPr lang="es-ES" dirty="0" smtClean="0"/>
              <a:t>, Huntington Chorea, </a:t>
            </a:r>
            <a:r>
              <a:rPr lang="es-ES" dirty="0" err="1" smtClean="0"/>
              <a:t>tertiary</a:t>
            </a:r>
            <a:r>
              <a:rPr lang="es-ES" dirty="0" smtClean="0"/>
              <a:t> </a:t>
            </a:r>
            <a:r>
              <a:rPr lang="es-ES" dirty="0" err="1" smtClean="0"/>
              <a:t>Syphilis</a:t>
            </a:r>
            <a:r>
              <a:rPr lang="es-ES" dirty="0" smtClean="0"/>
              <a:t>, Temporal </a:t>
            </a:r>
            <a:r>
              <a:rPr lang="es-ES" dirty="0" err="1" smtClean="0"/>
              <a:t>love</a:t>
            </a:r>
            <a:r>
              <a:rPr lang="es-ES" dirty="0" smtClean="0"/>
              <a:t> </a:t>
            </a:r>
            <a:r>
              <a:rPr lang="es-ES" dirty="0" err="1" smtClean="0"/>
              <a:t>epilepsy</a:t>
            </a:r>
            <a:r>
              <a:rPr lang="es-ES" dirty="0" smtClean="0"/>
              <a:t>, </a:t>
            </a:r>
            <a:r>
              <a:rPr lang="es-ES" dirty="0" err="1" smtClean="0"/>
              <a:t>encephalitis</a:t>
            </a:r>
            <a:r>
              <a:rPr lang="es-ES" dirty="0" smtClean="0"/>
              <a:t>, prion desease, </a:t>
            </a:r>
            <a:r>
              <a:rPr lang="es-ES" dirty="0" err="1" smtClean="0"/>
              <a:t>neurosacoidosis</a:t>
            </a:r>
            <a:r>
              <a:rPr lang="es-ES" dirty="0" smtClean="0"/>
              <a:t>, AIDS)</a:t>
            </a:r>
          </a:p>
          <a:p>
            <a:pPr marL="0" indent="0">
              <a:buNone/>
            </a:pPr>
            <a:r>
              <a:rPr lang="es-ES" dirty="0" smtClean="0"/>
              <a:t>2.- </a:t>
            </a:r>
            <a:r>
              <a:rPr lang="es-ES" dirty="0" err="1" smtClean="0"/>
              <a:t>Endocrinopathies</a:t>
            </a:r>
            <a:r>
              <a:rPr lang="es-ES" dirty="0" smtClean="0"/>
              <a:t> (Addison </a:t>
            </a:r>
            <a:r>
              <a:rPr lang="es-ES" dirty="0"/>
              <a:t>/</a:t>
            </a:r>
            <a:r>
              <a:rPr lang="es-ES" dirty="0" smtClean="0"/>
              <a:t> Cushing </a:t>
            </a:r>
            <a:r>
              <a:rPr lang="es-ES" dirty="0" err="1" smtClean="0"/>
              <a:t>disease</a:t>
            </a:r>
            <a:r>
              <a:rPr lang="es-ES" dirty="0" smtClean="0"/>
              <a:t>, </a:t>
            </a:r>
            <a:r>
              <a:rPr lang="es-ES" dirty="0" err="1" smtClean="0"/>
              <a:t>Hyper</a:t>
            </a:r>
            <a:r>
              <a:rPr lang="es-ES" dirty="0" smtClean="0"/>
              <a:t> / </a:t>
            </a:r>
            <a:r>
              <a:rPr lang="es-ES" dirty="0" err="1" smtClean="0"/>
              <a:t>hpoththyroidism</a:t>
            </a:r>
            <a:r>
              <a:rPr lang="es-ES" dirty="0" smtClean="0"/>
              <a:t>, </a:t>
            </a:r>
            <a:r>
              <a:rPr lang="es-ES" dirty="0" err="1" smtClean="0"/>
              <a:t>hyper</a:t>
            </a:r>
            <a:r>
              <a:rPr lang="es-ES" dirty="0" smtClean="0"/>
              <a:t> / hipocalcemia, </a:t>
            </a:r>
            <a:r>
              <a:rPr lang="es-ES" dirty="0" err="1" smtClean="0"/>
              <a:t>hypopytuarism</a:t>
            </a:r>
            <a:r>
              <a:rPr lang="es-ES" dirty="0" smtClean="0"/>
              <a:t>)</a:t>
            </a:r>
          </a:p>
          <a:p>
            <a:pPr marL="0" indent="0">
              <a:buNone/>
            </a:pPr>
            <a:r>
              <a:rPr lang="es-ES" dirty="0" smtClean="0"/>
              <a:t>3.- </a:t>
            </a:r>
            <a:r>
              <a:rPr lang="es-ES" dirty="0" err="1" smtClean="0"/>
              <a:t>Nutritional</a:t>
            </a:r>
            <a:r>
              <a:rPr lang="es-ES" dirty="0" smtClean="0"/>
              <a:t> / </a:t>
            </a:r>
            <a:r>
              <a:rPr lang="es-ES" dirty="0" err="1" smtClean="0"/>
              <a:t>Vitamin</a:t>
            </a:r>
            <a:r>
              <a:rPr lang="es-ES" dirty="0" smtClean="0"/>
              <a:t> </a:t>
            </a:r>
            <a:r>
              <a:rPr lang="es-ES" dirty="0" err="1" smtClean="0"/>
              <a:t>deficiency</a:t>
            </a:r>
            <a:r>
              <a:rPr lang="es-ES" dirty="0" smtClean="0"/>
              <a:t> </a:t>
            </a:r>
            <a:r>
              <a:rPr lang="es-ES" dirty="0" err="1" smtClean="0"/>
              <a:t>states</a:t>
            </a:r>
            <a:r>
              <a:rPr lang="es-ES" dirty="0" smtClean="0"/>
              <a:t> ( B 12, </a:t>
            </a:r>
            <a:r>
              <a:rPr lang="es-ES" dirty="0" err="1" smtClean="0"/>
              <a:t>folate</a:t>
            </a:r>
            <a:r>
              <a:rPr lang="es-ES" dirty="0" smtClean="0"/>
              <a:t>, </a:t>
            </a:r>
            <a:r>
              <a:rPr lang="es-ES" dirty="0" err="1" smtClean="0"/>
              <a:t>niacin</a:t>
            </a:r>
            <a:r>
              <a:rPr lang="es-ES" dirty="0" smtClean="0"/>
              <a:t>)</a:t>
            </a:r>
          </a:p>
          <a:p>
            <a:pPr marL="0" indent="0">
              <a:buNone/>
            </a:pPr>
            <a:r>
              <a:rPr lang="es-ES" dirty="0" smtClean="0"/>
              <a:t>4.- </a:t>
            </a:r>
            <a:r>
              <a:rPr lang="es-ES" dirty="0" err="1" smtClean="0"/>
              <a:t>Other</a:t>
            </a:r>
            <a:r>
              <a:rPr lang="es-ES" dirty="0" smtClean="0"/>
              <a:t>.- </a:t>
            </a:r>
            <a:r>
              <a:rPr lang="es-ES" dirty="0" err="1" smtClean="0"/>
              <a:t>Connective</a:t>
            </a:r>
            <a:r>
              <a:rPr lang="es-ES" dirty="0" smtClean="0"/>
              <a:t> </a:t>
            </a:r>
            <a:r>
              <a:rPr lang="es-ES" dirty="0" err="1" smtClean="0"/>
              <a:t>tissue</a:t>
            </a:r>
            <a:r>
              <a:rPr lang="es-ES" dirty="0" smtClean="0"/>
              <a:t> </a:t>
            </a:r>
            <a:r>
              <a:rPr lang="es-ES" dirty="0" err="1" smtClean="0"/>
              <a:t>disease</a:t>
            </a:r>
            <a:r>
              <a:rPr lang="es-ES" dirty="0" smtClean="0"/>
              <a:t> (</a:t>
            </a:r>
            <a:r>
              <a:rPr lang="es-ES" dirty="0" err="1" smtClean="0"/>
              <a:t>systemic</a:t>
            </a:r>
            <a:r>
              <a:rPr lang="es-ES" dirty="0" smtClean="0"/>
              <a:t> Lupus </a:t>
            </a:r>
            <a:r>
              <a:rPr lang="es-ES" dirty="0" err="1" smtClean="0"/>
              <a:t>Erythematosus</a:t>
            </a:r>
            <a:r>
              <a:rPr lang="es-ES" dirty="0" smtClean="0"/>
              <a:t>, Temporal </a:t>
            </a:r>
            <a:r>
              <a:rPr lang="es-ES" dirty="0" err="1" smtClean="0"/>
              <a:t>arteriris</a:t>
            </a:r>
            <a:r>
              <a:rPr lang="es-ES" dirty="0" smtClean="0"/>
              <a:t> and </a:t>
            </a:r>
            <a:r>
              <a:rPr lang="es-ES" dirty="0" err="1" smtClean="0"/>
              <a:t>porfiria</a:t>
            </a:r>
            <a:r>
              <a:rPr lang="es-ES" dirty="0" smtClean="0"/>
              <a:t>)</a:t>
            </a:r>
          </a:p>
          <a:p>
            <a:pPr marL="0" indent="0">
              <a:buNone/>
            </a:pPr>
            <a:r>
              <a:rPr lang="es-ES" dirty="0" smtClean="0"/>
              <a:t>DSM IV </a:t>
            </a:r>
            <a:r>
              <a:rPr lang="es-ES" dirty="0" err="1" smtClean="0"/>
              <a:t>Criteria</a:t>
            </a:r>
            <a:r>
              <a:rPr lang="es-ES" dirty="0" smtClean="0"/>
              <a:t>.- </a:t>
            </a:r>
          </a:p>
          <a:p>
            <a:pPr marL="0" indent="0">
              <a:buNone/>
            </a:pPr>
            <a:r>
              <a:rPr lang="es-ES" dirty="0" err="1" smtClean="0"/>
              <a:t>Prominent</a:t>
            </a:r>
            <a:r>
              <a:rPr lang="es-ES" dirty="0" smtClean="0"/>
              <a:t> </a:t>
            </a:r>
            <a:r>
              <a:rPr lang="es-ES" dirty="0" err="1" smtClean="0"/>
              <a:t>hallucinations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delusions</a:t>
            </a: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Symtoms</a:t>
            </a:r>
            <a:r>
              <a:rPr lang="es-ES" dirty="0" smtClean="0"/>
              <a:t> do </a:t>
            </a:r>
            <a:r>
              <a:rPr lang="es-ES" dirty="0" err="1" smtClean="0"/>
              <a:t>not</a:t>
            </a:r>
            <a:r>
              <a:rPr lang="es-ES" dirty="0" smtClean="0"/>
              <a:t> </a:t>
            </a:r>
            <a:r>
              <a:rPr lang="es-ES" dirty="0" err="1" smtClean="0"/>
              <a:t>occur</a:t>
            </a:r>
            <a:r>
              <a:rPr lang="es-ES" dirty="0" smtClean="0"/>
              <a:t> </a:t>
            </a:r>
            <a:r>
              <a:rPr lang="es-ES" dirty="0" err="1" smtClean="0"/>
              <a:t>only</a:t>
            </a:r>
            <a:r>
              <a:rPr lang="es-ES" dirty="0" smtClean="0"/>
              <a:t> </a:t>
            </a:r>
            <a:r>
              <a:rPr lang="es-ES" dirty="0" err="1" smtClean="0"/>
              <a:t>during</a:t>
            </a:r>
            <a:r>
              <a:rPr lang="es-ES" dirty="0" smtClean="0"/>
              <a:t> </a:t>
            </a:r>
            <a:r>
              <a:rPr lang="es-ES" dirty="0" err="1" smtClean="0"/>
              <a:t>episode</a:t>
            </a:r>
            <a:r>
              <a:rPr lang="es-ES" dirty="0" smtClean="0"/>
              <a:t> of delirium</a:t>
            </a:r>
          </a:p>
          <a:p>
            <a:pPr marL="0" indent="0">
              <a:buNone/>
            </a:pPr>
            <a:r>
              <a:rPr lang="es-ES" dirty="0" err="1" smtClean="0"/>
              <a:t>Evidence</a:t>
            </a:r>
            <a:r>
              <a:rPr lang="es-ES" dirty="0" smtClean="0"/>
              <a:t> to </a:t>
            </a:r>
            <a:r>
              <a:rPr lang="es-ES" dirty="0" err="1" smtClean="0"/>
              <a:t>support</a:t>
            </a:r>
            <a:r>
              <a:rPr lang="es-ES" dirty="0" smtClean="0"/>
              <a:t> medical cause </a:t>
            </a:r>
            <a:r>
              <a:rPr lang="es-ES" dirty="0" err="1" smtClean="0"/>
              <a:t>from</a:t>
            </a:r>
            <a:r>
              <a:rPr lang="es-ES" dirty="0" smtClean="0"/>
              <a:t> </a:t>
            </a:r>
            <a:r>
              <a:rPr lang="es-ES" dirty="0" err="1" smtClean="0"/>
              <a:t>lab</a:t>
            </a:r>
            <a:r>
              <a:rPr lang="es-ES" dirty="0" smtClean="0"/>
              <a:t> data, </a:t>
            </a:r>
            <a:r>
              <a:rPr lang="es-ES" dirty="0" err="1" smtClean="0"/>
              <a:t>hystory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physical</a:t>
            </a:r>
            <a:r>
              <a:rPr lang="es-ES" dirty="0" smtClean="0"/>
              <a:t>,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7991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9397" y="365125"/>
            <a:ext cx="10864403" cy="639427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err="1" smtClean="0"/>
              <a:t>Psychosis</a:t>
            </a:r>
            <a:r>
              <a:rPr lang="es-ES" b="1" dirty="0" smtClean="0"/>
              <a:t> </a:t>
            </a:r>
            <a:r>
              <a:rPr lang="es-ES" b="1" dirty="0" err="1" smtClean="0"/>
              <a:t>secondary</a:t>
            </a:r>
            <a:r>
              <a:rPr lang="es-ES" b="1" dirty="0" smtClean="0"/>
              <a:t> to </a:t>
            </a:r>
            <a:r>
              <a:rPr lang="es-ES" b="1" dirty="0" err="1" smtClean="0"/>
              <a:t>medication</a:t>
            </a:r>
            <a:r>
              <a:rPr lang="es-ES" b="1" dirty="0" smtClean="0"/>
              <a:t> </a:t>
            </a:r>
            <a:r>
              <a:rPr lang="es-ES" b="1" dirty="0" err="1" smtClean="0"/>
              <a:t>or</a:t>
            </a:r>
            <a:r>
              <a:rPr lang="es-ES" b="1" dirty="0" smtClean="0"/>
              <a:t> </a:t>
            </a:r>
            <a:r>
              <a:rPr lang="es-ES" b="1" dirty="0" err="1" smtClean="0"/>
              <a:t>substance</a:t>
            </a:r>
            <a:r>
              <a:rPr lang="es-ES" b="1" dirty="0" smtClean="0"/>
              <a:t> use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9397" y="1004552"/>
            <a:ext cx="11230378" cy="56924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err="1" smtClean="0"/>
              <a:t>Prescriptions</a:t>
            </a:r>
            <a:r>
              <a:rPr lang="es-ES" dirty="0" smtClean="0"/>
              <a:t> </a:t>
            </a:r>
            <a:r>
              <a:rPr lang="es-ES" dirty="0" err="1" smtClean="0"/>
              <a:t>medications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may</a:t>
            </a:r>
            <a:r>
              <a:rPr lang="es-ES" dirty="0" smtClean="0"/>
              <a:t> cause </a:t>
            </a:r>
            <a:r>
              <a:rPr lang="es-ES" dirty="0" err="1" smtClean="0"/>
              <a:t>psychosis</a:t>
            </a:r>
            <a:r>
              <a:rPr lang="es-ES" dirty="0" smtClean="0"/>
              <a:t> in </a:t>
            </a:r>
            <a:r>
              <a:rPr lang="es-ES" dirty="0" err="1" smtClean="0"/>
              <a:t>some</a:t>
            </a:r>
            <a:r>
              <a:rPr lang="es-ES" dirty="0" smtClean="0"/>
              <a:t> </a:t>
            </a:r>
            <a:r>
              <a:rPr lang="es-ES" dirty="0" err="1" smtClean="0"/>
              <a:t>patients</a:t>
            </a:r>
            <a:r>
              <a:rPr lang="es-ES" dirty="0" smtClean="0"/>
              <a:t> </a:t>
            </a:r>
            <a:r>
              <a:rPr lang="es-ES" dirty="0" err="1" smtClean="0"/>
              <a:t>include</a:t>
            </a:r>
            <a:r>
              <a:rPr lang="es-ES" dirty="0" smtClean="0"/>
              <a:t> </a:t>
            </a:r>
            <a:r>
              <a:rPr lang="es-ES" dirty="0" err="1" smtClean="0"/>
              <a:t>corticosteroids</a:t>
            </a:r>
            <a:r>
              <a:rPr lang="es-ES" dirty="0" smtClean="0"/>
              <a:t>, </a:t>
            </a:r>
            <a:r>
              <a:rPr lang="es-ES" dirty="0" err="1" smtClean="0"/>
              <a:t>antiparkinsonian</a:t>
            </a:r>
            <a:r>
              <a:rPr lang="es-ES" dirty="0" smtClean="0"/>
              <a:t> </a:t>
            </a:r>
            <a:r>
              <a:rPr lang="es-ES" dirty="0" err="1" smtClean="0"/>
              <a:t>agents</a:t>
            </a:r>
            <a:r>
              <a:rPr lang="es-ES" dirty="0" smtClean="0"/>
              <a:t>, </a:t>
            </a:r>
            <a:r>
              <a:rPr lang="es-ES" dirty="0" err="1" smtClean="0"/>
              <a:t>anticonvulsants</a:t>
            </a:r>
            <a:r>
              <a:rPr lang="es-ES" dirty="0" smtClean="0"/>
              <a:t>, </a:t>
            </a:r>
            <a:r>
              <a:rPr lang="es-ES" dirty="0" err="1" smtClean="0"/>
              <a:t>antihistamines</a:t>
            </a:r>
            <a:r>
              <a:rPr lang="es-ES" dirty="0" smtClean="0"/>
              <a:t>, </a:t>
            </a:r>
            <a:r>
              <a:rPr lang="es-ES" dirty="0" err="1" smtClean="0"/>
              <a:t>anticholinergics</a:t>
            </a:r>
            <a:r>
              <a:rPr lang="es-ES" dirty="0" smtClean="0"/>
              <a:t>, beta </a:t>
            </a:r>
            <a:r>
              <a:rPr lang="es-ES" dirty="0" err="1" smtClean="0"/>
              <a:t>blockers</a:t>
            </a:r>
            <a:r>
              <a:rPr lang="es-ES" dirty="0" smtClean="0"/>
              <a:t>, </a:t>
            </a:r>
            <a:r>
              <a:rPr lang="es-ES" dirty="0" err="1" smtClean="0"/>
              <a:t>digitalis</a:t>
            </a:r>
            <a:r>
              <a:rPr lang="es-ES" dirty="0" smtClean="0"/>
              <a:t>, </a:t>
            </a:r>
            <a:r>
              <a:rPr lang="es-ES" dirty="0" err="1" smtClean="0"/>
              <a:t>methylphenidate</a:t>
            </a:r>
            <a:r>
              <a:rPr lang="es-ES" dirty="0"/>
              <a:t> </a:t>
            </a:r>
            <a:r>
              <a:rPr lang="es-ES" dirty="0" smtClean="0"/>
              <a:t>and </a:t>
            </a:r>
            <a:r>
              <a:rPr lang="es-ES" dirty="0" err="1" smtClean="0"/>
              <a:t>fluoroquinones</a:t>
            </a:r>
            <a:r>
              <a:rPr lang="es-ES" dirty="0" smtClean="0"/>
              <a:t>. </a:t>
            </a:r>
          </a:p>
          <a:p>
            <a:pPr marL="0" indent="0">
              <a:buNone/>
            </a:pPr>
            <a:r>
              <a:rPr lang="es-ES" dirty="0" err="1" smtClean="0"/>
              <a:t>Other</a:t>
            </a:r>
            <a:r>
              <a:rPr lang="es-ES" dirty="0" smtClean="0"/>
              <a:t> </a:t>
            </a:r>
            <a:r>
              <a:rPr lang="es-ES" dirty="0" err="1" smtClean="0"/>
              <a:t>substances</a:t>
            </a:r>
            <a:r>
              <a:rPr lang="es-ES" dirty="0" smtClean="0"/>
              <a:t> </a:t>
            </a:r>
            <a:r>
              <a:rPr lang="es-ES" dirty="0" err="1" smtClean="0"/>
              <a:t>such</a:t>
            </a:r>
            <a:r>
              <a:rPr lang="es-ES" dirty="0" smtClean="0"/>
              <a:t> as alcohol, </a:t>
            </a:r>
            <a:r>
              <a:rPr lang="es-ES" dirty="0" err="1" smtClean="0"/>
              <a:t>cocaine</a:t>
            </a:r>
            <a:r>
              <a:rPr lang="es-ES" dirty="0" smtClean="0"/>
              <a:t>, </a:t>
            </a:r>
            <a:r>
              <a:rPr lang="es-ES" dirty="0" err="1" smtClean="0"/>
              <a:t>hallucinogens</a:t>
            </a:r>
            <a:r>
              <a:rPr lang="es-ES" dirty="0" smtClean="0"/>
              <a:t> (LSD, </a:t>
            </a:r>
            <a:r>
              <a:rPr lang="es-ES" dirty="0" err="1" smtClean="0"/>
              <a:t>Ectasy</a:t>
            </a:r>
            <a:r>
              <a:rPr lang="es-ES" dirty="0" smtClean="0"/>
              <a:t>), </a:t>
            </a:r>
            <a:r>
              <a:rPr lang="es-ES" dirty="0" err="1" smtClean="0"/>
              <a:t>marijuana</a:t>
            </a:r>
            <a:r>
              <a:rPr lang="es-ES" dirty="0" smtClean="0"/>
              <a:t>, </a:t>
            </a:r>
            <a:r>
              <a:rPr lang="es-ES" dirty="0" err="1" smtClean="0"/>
              <a:t>benzodiazepines</a:t>
            </a:r>
            <a:r>
              <a:rPr lang="es-ES" dirty="0" smtClean="0"/>
              <a:t>, </a:t>
            </a:r>
            <a:r>
              <a:rPr lang="es-ES" dirty="0" err="1" smtClean="0"/>
              <a:t>barbiturates</a:t>
            </a:r>
            <a:r>
              <a:rPr lang="es-ES" dirty="0" smtClean="0"/>
              <a:t>, and </a:t>
            </a:r>
            <a:r>
              <a:rPr lang="es-ES" dirty="0" err="1" smtClean="0"/>
              <a:t>phencyclidine</a:t>
            </a:r>
            <a:r>
              <a:rPr lang="es-ES" dirty="0" smtClean="0"/>
              <a:t> (PCP), are </a:t>
            </a:r>
            <a:r>
              <a:rPr lang="es-ES" dirty="0" err="1" smtClean="0"/>
              <a:t>also</a:t>
            </a:r>
            <a:r>
              <a:rPr lang="es-ES" dirty="0" smtClean="0"/>
              <a:t> </a:t>
            </a:r>
            <a:r>
              <a:rPr lang="es-ES" dirty="0" err="1" smtClean="0"/>
              <a:t>known</a:t>
            </a:r>
            <a:r>
              <a:rPr lang="es-ES" dirty="0" smtClean="0"/>
              <a:t> to cause </a:t>
            </a:r>
            <a:r>
              <a:rPr lang="es-ES" dirty="0" err="1" smtClean="0"/>
              <a:t>psychosis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smtClean="0"/>
              <a:t>DSM-IV </a:t>
            </a:r>
            <a:r>
              <a:rPr lang="es-ES" dirty="0" err="1" smtClean="0"/>
              <a:t>Criteria</a:t>
            </a: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Prominent</a:t>
            </a:r>
            <a:r>
              <a:rPr lang="es-ES" dirty="0" smtClean="0"/>
              <a:t> </a:t>
            </a:r>
            <a:r>
              <a:rPr lang="es-ES" dirty="0" err="1" smtClean="0"/>
              <a:t>halucinations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delusions</a:t>
            </a: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Symptoms</a:t>
            </a:r>
            <a:r>
              <a:rPr lang="es-ES" dirty="0" smtClean="0"/>
              <a:t> do </a:t>
            </a:r>
            <a:r>
              <a:rPr lang="es-ES" dirty="0" err="1" smtClean="0"/>
              <a:t>not</a:t>
            </a:r>
            <a:r>
              <a:rPr lang="es-ES" dirty="0" smtClean="0"/>
              <a:t> </a:t>
            </a:r>
            <a:r>
              <a:rPr lang="es-ES" dirty="0" err="1" smtClean="0"/>
              <a:t>occur</a:t>
            </a:r>
            <a:r>
              <a:rPr lang="es-ES" dirty="0" smtClean="0"/>
              <a:t> </a:t>
            </a:r>
            <a:r>
              <a:rPr lang="es-ES" dirty="0" err="1" smtClean="0"/>
              <a:t>only</a:t>
            </a:r>
            <a:r>
              <a:rPr lang="es-ES" dirty="0" smtClean="0"/>
              <a:t> </a:t>
            </a:r>
            <a:r>
              <a:rPr lang="es-ES" dirty="0" err="1" smtClean="0"/>
              <a:t>during</a:t>
            </a:r>
            <a:r>
              <a:rPr lang="es-ES" dirty="0" smtClean="0"/>
              <a:t> </a:t>
            </a:r>
            <a:r>
              <a:rPr lang="es-ES" dirty="0" err="1" smtClean="0"/>
              <a:t>episode</a:t>
            </a:r>
            <a:r>
              <a:rPr lang="es-ES" dirty="0" smtClean="0"/>
              <a:t> of delirium</a:t>
            </a:r>
          </a:p>
          <a:p>
            <a:pPr marL="0" indent="0">
              <a:buNone/>
            </a:pPr>
            <a:r>
              <a:rPr lang="es-ES" dirty="0" err="1" smtClean="0"/>
              <a:t>Evidence</a:t>
            </a:r>
            <a:r>
              <a:rPr lang="es-ES" dirty="0" smtClean="0"/>
              <a:t> to </a:t>
            </a:r>
            <a:r>
              <a:rPr lang="es-ES" dirty="0" err="1" smtClean="0"/>
              <a:t>support</a:t>
            </a:r>
            <a:r>
              <a:rPr lang="es-ES" dirty="0" smtClean="0"/>
              <a:t> </a:t>
            </a:r>
            <a:r>
              <a:rPr lang="es-ES" dirty="0" err="1" smtClean="0"/>
              <a:t>medication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substance-related</a:t>
            </a:r>
            <a:r>
              <a:rPr lang="es-ES" dirty="0" smtClean="0"/>
              <a:t> cause </a:t>
            </a:r>
            <a:r>
              <a:rPr lang="es-ES" dirty="0" err="1" smtClean="0"/>
              <a:t>from</a:t>
            </a:r>
            <a:r>
              <a:rPr lang="es-ES" dirty="0" smtClean="0"/>
              <a:t> </a:t>
            </a:r>
            <a:r>
              <a:rPr lang="es-ES" dirty="0" err="1" smtClean="0"/>
              <a:t>lab</a:t>
            </a:r>
            <a:r>
              <a:rPr lang="es-ES" dirty="0" smtClean="0"/>
              <a:t> data, </a:t>
            </a:r>
            <a:r>
              <a:rPr lang="es-ES" dirty="0" err="1" smtClean="0"/>
              <a:t>history</a:t>
            </a:r>
            <a:r>
              <a:rPr lang="es-ES" dirty="0" smtClean="0"/>
              <a:t>,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physical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err="1" smtClean="0"/>
              <a:t>Disturbnce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not</a:t>
            </a:r>
            <a:r>
              <a:rPr lang="es-ES" dirty="0" smtClean="0"/>
              <a:t> </a:t>
            </a:r>
            <a:r>
              <a:rPr lang="es-ES" dirty="0" err="1" smtClean="0"/>
              <a:t>better</a:t>
            </a:r>
            <a:r>
              <a:rPr lang="es-ES" dirty="0" smtClean="0"/>
              <a:t> </a:t>
            </a:r>
            <a:r>
              <a:rPr lang="es-ES" dirty="0" err="1" smtClean="0"/>
              <a:t>accounted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a </a:t>
            </a:r>
            <a:r>
              <a:rPr lang="es-ES" dirty="0" err="1" smtClean="0"/>
              <a:t>psychotic</a:t>
            </a:r>
            <a:r>
              <a:rPr lang="es-ES" dirty="0" smtClean="0"/>
              <a:t> </a:t>
            </a:r>
            <a:r>
              <a:rPr lang="es-ES" dirty="0" err="1" smtClean="0"/>
              <a:t>disorder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not</a:t>
            </a:r>
            <a:r>
              <a:rPr lang="es-ES" dirty="0" smtClean="0"/>
              <a:t> </a:t>
            </a:r>
            <a:r>
              <a:rPr lang="es-ES" dirty="0" err="1" smtClean="0"/>
              <a:t>substance</a:t>
            </a:r>
            <a:r>
              <a:rPr lang="es-ES" dirty="0" smtClean="0"/>
              <a:t> </a:t>
            </a:r>
            <a:r>
              <a:rPr lang="es-ES" dirty="0" err="1" smtClean="0"/>
              <a:t>induced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1861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517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err="1" smtClean="0"/>
              <a:t>Schizophrenia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8941" y="888642"/>
            <a:ext cx="11758411" cy="5795493"/>
          </a:xfrm>
        </p:spPr>
        <p:txBody>
          <a:bodyPr/>
          <a:lstStyle/>
          <a:p>
            <a:pPr marL="0" indent="0">
              <a:buNone/>
            </a:pPr>
            <a:r>
              <a:rPr lang="es-ES" b="1" dirty="0" err="1" smtClean="0"/>
              <a:t>Schizophrenia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a </a:t>
            </a:r>
            <a:r>
              <a:rPr lang="es-ES" dirty="0" err="1" smtClean="0"/>
              <a:t>psychiatric</a:t>
            </a:r>
            <a:r>
              <a:rPr lang="es-ES" dirty="0" smtClean="0"/>
              <a:t> </a:t>
            </a:r>
            <a:r>
              <a:rPr lang="es-ES" dirty="0" err="1" smtClean="0"/>
              <a:t>disorder</a:t>
            </a:r>
            <a:r>
              <a:rPr lang="es-ES" dirty="0" smtClean="0"/>
              <a:t> </a:t>
            </a:r>
            <a:r>
              <a:rPr lang="es-ES" dirty="0" err="1" smtClean="0"/>
              <a:t>characterized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a </a:t>
            </a:r>
            <a:r>
              <a:rPr lang="es-ES" dirty="0" err="1" smtClean="0"/>
              <a:t>constellation</a:t>
            </a:r>
            <a:r>
              <a:rPr lang="es-ES" dirty="0" smtClean="0"/>
              <a:t> of </a:t>
            </a:r>
            <a:r>
              <a:rPr lang="es-ES" dirty="0" err="1" smtClean="0"/>
              <a:t>abnormalities</a:t>
            </a:r>
            <a:r>
              <a:rPr lang="es-ES" dirty="0" smtClean="0"/>
              <a:t> in </a:t>
            </a:r>
            <a:r>
              <a:rPr lang="es-ES" dirty="0" err="1" smtClean="0"/>
              <a:t>thinking</a:t>
            </a:r>
            <a:r>
              <a:rPr lang="es-ES" dirty="0" smtClean="0"/>
              <a:t>, </a:t>
            </a:r>
            <a:r>
              <a:rPr lang="es-ES" dirty="0" err="1" smtClean="0"/>
              <a:t>emotion</a:t>
            </a:r>
            <a:r>
              <a:rPr lang="es-ES" dirty="0" smtClean="0"/>
              <a:t> and </a:t>
            </a:r>
            <a:r>
              <a:rPr lang="es-ES" dirty="0" err="1" smtClean="0"/>
              <a:t>behaviour</a:t>
            </a:r>
            <a:r>
              <a:rPr lang="es-ES" dirty="0" smtClean="0"/>
              <a:t>. </a:t>
            </a:r>
            <a:r>
              <a:rPr lang="es-ES" dirty="0" err="1" smtClean="0"/>
              <a:t>There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no single </a:t>
            </a:r>
            <a:r>
              <a:rPr lang="es-ES" dirty="0" err="1" smtClean="0"/>
              <a:t>symptom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pathognomonic</a:t>
            </a:r>
            <a:r>
              <a:rPr lang="es-ES" dirty="0" smtClean="0"/>
              <a:t>, and </a:t>
            </a:r>
            <a:r>
              <a:rPr lang="es-ES" dirty="0" err="1" smtClean="0"/>
              <a:t>there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a </a:t>
            </a:r>
            <a:r>
              <a:rPr lang="es-ES" dirty="0" err="1" smtClean="0"/>
              <a:t>diverse</a:t>
            </a:r>
            <a:r>
              <a:rPr lang="es-ES" dirty="0" smtClean="0"/>
              <a:t> </a:t>
            </a:r>
            <a:r>
              <a:rPr lang="es-ES" dirty="0" err="1" smtClean="0"/>
              <a:t>clinical</a:t>
            </a:r>
            <a:r>
              <a:rPr lang="es-ES" dirty="0" smtClean="0"/>
              <a:t> </a:t>
            </a:r>
            <a:r>
              <a:rPr lang="es-ES" dirty="0" err="1" smtClean="0"/>
              <a:t>presentation</a:t>
            </a:r>
            <a:r>
              <a:rPr lang="es-ES" dirty="0" smtClean="0"/>
              <a:t>. </a:t>
            </a:r>
            <a:r>
              <a:rPr lang="es-ES" dirty="0" err="1" smtClean="0"/>
              <a:t>Schizophernia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usually</a:t>
            </a:r>
            <a:r>
              <a:rPr lang="es-ES" dirty="0" smtClean="0"/>
              <a:t> </a:t>
            </a:r>
            <a:r>
              <a:rPr lang="es-ES" dirty="0" err="1" smtClean="0"/>
              <a:t>chronic</a:t>
            </a:r>
            <a:r>
              <a:rPr lang="es-ES" dirty="0" smtClean="0"/>
              <a:t>,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significant</a:t>
            </a:r>
            <a:r>
              <a:rPr lang="es-ES" dirty="0" smtClean="0"/>
              <a:t> </a:t>
            </a:r>
            <a:r>
              <a:rPr lang="es-ES" dirty="0" err="1" smtClean="0"/>
              <a:t>psychosocial</a:t>
            </a:r>
            <a:r>
              <a:rPr lang="es-ES" dirty="0" smtClean="0"/>
              <a:t> and medical </a:t>
            </a:r>
            <a:r>
              <a:rPr lang="es-ES" dirty="0" err="1" smtClean="0"/>
              <a:t>consequences</a:t>
            </a:r>
            <a:r>
              <a:rPr lang="es-ES" dirty="0" smtClean="0"/>
              <a:t> to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patient</a:t>
            </a:r>
            <a:r>
              <a:rPr lang="es-ES" dirty="0"/>
              <a:t>.</a:t>
            </a:r>
            <a:endParaRPr lang="es-ES" b="1" dirty="0" smtClean="0"/>
          </a:p>
          <a:p>
            <a:pPr marL="0" indent="0">
              <a:buNone/>
            </a:pPr>
            <a:r>
              <a:rPr lang="es-ES" b="1" dirty="0" smtClean="0"/>
              <a:t>Positive, </a:t>
            </a:r>
            <a:r>
              <a:rPr lang="es-ES" b="1" dirty="0" err="1" smtClean="0"/>
              <a:t>negative</a:t>
            </a:r>
            <a:r>
              <a:rPr lang="es-ES" b="1" dirty="0" smtClean="0"/>
              <a:t> and </a:t>
            </a:r>
            <a:r>
              <a:rPr lang="es-ES" b="1" dirty="0" err="1" smtClean="0"/>
              <a:t>cognitive</a:t>
            </a:r>
            <a:r>
              <a:rPr lang="es-ES" b="1" dirty="0" smtClean="0"/>
              <a:t> </a:t>
            </a:r>
            <a:r>
              <a:rPr lang="es-ES" b="1" dirty="0" err="1" smtClean="0"/>
              <a:t>symptoms</a:t>
            </a:r>
            <a:r>
              <a:rPr lang="es-ES" b="1" dirty="0" smtClean="0"/>
              <a:t>.-</a:t>
            </a:r>
          </a:p>
          <a:p>
            <a:pPr marL="0" indent="0">
              <a:buNone/>
            </a:pPr>
            <a:r>
              <a:rPr lang="es-ES" dirty="0" smtClean="0"/>
              <a:t>Positive: </a:t>
            </a:r>
            <a:r>
              <a:rPr lang="es-ES" dirty="0" err="1" smtClean="0"/>
              <a:t>Hallucinaions</a:t>
            </a:r>
            <a:r>
              <a:rPr lang="es-ES" dirty="0" smtClean="0"/>
              <a:t>, </a:t>
            </a:r>
            <a:r>
              <a:rPr lang="es-ES" dirty="0" err="1" smtClean="0"/>
              <a:t>delusions</a:t>
            </a:r>
            <a:r>
              <a:rPr lang="es-ES" dirty="0" smtClean="0"/>
              <a:t>, </a:t>
            </a:r>
            <a:r>
              <a:rPr lang="es-ES" dirty="0" err="1" smtClean="0"/>
              <a:t>bizare</a:t>
            </a:r>
            <a:r>
              <a:rPr lang="es-ES" dirty="0" smtClean="0"/>
              <a:t> </a:t>
            </a:r>
            <a:r>
              <a:rPr lang="es-ES" dirty="0" err="1" smtClean="0"/>
              <a:t>behaviour</a:t>
            </a:r>
            <a:r>
              <a:rPr lang="es-ES" dirty="0" smtClean="0"/>
              <a:t>, </a:t>
            </a:r>
            <a:r>
              <a:rPr lang="es-ES" dirty="0" err="1" smtClean="0"/>
              <a:t>disorganized</a:t>
            </a:r>
            <a:r>
              <a:rPr lang="es-ES" dirty="0" smtClean="0"/>
              <a:t> </a:t>
            </a:r>
            <a:r>
              <a:rPr lang="es-ES" dirty="0" err="1" smtClean="0"/>
              <a:t>speech</a:t>
            </a:r>
            <a:r>
              <a:rPr lang="es-ES" dirty="0" smtClean="0"/>
              <a:t>. </a:t>
            </a:r>
            <a:r>
              <a:rPr lang="es-ES" dirty="0" err="1" smtClean="0"/>
              <a:t>These</a:t>
            </a:r>
            <a:r>
              <a:rPr lang="es-ES" dirty="0" smtClean="0"/>
              <a:t> </a:t>
            </a:r>
            <a:r>
              <a:rPr lang="es-ES" dirty="0" err="1" smtClean="0"/>
              <a:t>tend</a:t>
            </a:r>
            <a:r>
              <a:rPr lang="es-ES" dirty="0" smtClean="0"/>
              <a:t> to </a:t>
            </a:r>
            <a:r>
              <a:rPr lang="es-ES" dirty="0" err="1" smtClean="0"/>
              <a:t>respond</a:t>
            </a:r>
            <a:r>
              <a:rPr lang="es-ES" dirty="0" smtClean="0"/>
              <a:t> more </a:t>
            </a:r>
            <a:r>
              <a:rPr lang="es-ES" dirty="0" err="1" smtClean="0"/>
              <a:t>robustly</a:t>
            </a:r>
            <a:r>
              <a:rPr lang="es-ES" dirty="0" smtClean="0"/>
              <a:t> to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current</a:t>
            </a:r>
            <a:r>
              <a:rPr lang="es-ES" dirty="0" smtClean="0"/>
              <a:t> </a:t>
            </a:r>
            <a:r>
              <a:rPr lang="es-ES" dirty="0" err="1" smtClean="0"/>
              <a:t>antipsychotic</a:t>
            </a:r>
            <a:r>
              <a:rPr lang="es-ES" dirty="0" smtClean="0"/>
              <a:t> </a:t>
            </a:r>
            <a:r>
              <a:rPr lang="es-ES" dirty="0" err="1" smtClean="0"/>
              <a:t>medications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err="1" smtClean="0"/>
              <a:t>Negative</a:t>
            </a:r>
            <a:r>
              <a:rPr lang="es-ES" dirty="0" smtClean="0"/>
              <a:t>: </a:t>
            </a:r>
            <a:r>
              <a:rPr lang="es-ES" dirty="0" err="1" smtClean="0"/>
              <a:t>Blunted</a:t>
            </a:r>
            <a:r>
              <a:rPr lang="es-ES" dirty="0" smtClean="0"/>
              <a:t> </a:t>
            </a:r>
            <a:r>
              <a:rPr lang="es-ES" dirty="0" err="1" smtClean="0"/>
              <a:t>affect</a:t>
            </a:r>
            <a:r>
              <a:rPr lang="es-ES" dirty="0" smtClean="0"/>
              <a:t>, </a:t>
            </a:r>
            <a:r>
              <a:rPr lang="es-ES" dirty="0" err="1" smtClean="0"/>
              <a:t>anhedonia</a:t>
            </a:r>
            <a:r>
              <a:rPr lang="es-ES" dirty="0" smtClean="0"/>
              <a:t>, </a:t>
            </a:r>
            <a:r>
              <a:rPr lang="es-ES" dirty="0" err="1" smtClean="0"/>
              <a:t>apathy</a:t>
            </a:r>
            <a:r>
              <a:rPr lang="es-ES" dirty="0" smtClean="0"/>
              <a:t>, </a:t>
            </a:r>
            <a:r>
              <a:rPr lang="es-ES" dirty="0" err="1" smtClean="0"/>
              <a:t>alogia</a:t>
            </a:r>
            <a:r>
              <a:rPr lang="es-ES" dirty="0" smtClean="0"/>
              <a:t>, and </a:t>
            </a:r>
            <a:r>
              <a:rPr lang="es-ES" dirty="0" err="1" smtClean="0"/>
              <a:t>lack</a:t>
            </a:r>
            <a:r>
              <a:rPr lang="es-ES" dirty="0" smtClean="0"/>
              <a:t> of </a:t>
            </a:r>
            <a:r>
              <a:rPr lang="es-ES" dirty="0" err="1" smtClean="0"/>
              <a:t>interest</a:t>
            </a:r>
            <a:r>
              <a:rPr lang="es-ES" dirty="0" smtClean="0"/>
              <a:t> in </a:t>
            </a:r>
            <a:r>
              <a:rPr lang="es-ES" dirty="0" err="1" smtClean="0"/>
              <a:t>socialization</a:t>
            </a:r>
            <a:r>
              <a:rPr lang="es-ES" dirty="0" smtClean="0"/>
              <a:t>. </a:t>
            </a:r>
            <a:r>
              <a:rPr lang="es-ES" dirty="0" err="1" smtClean="0"/>
              <a:t>These</a:t>
            </a:r>
            <a:r>
              <a:rPr lang="es-ES" dirty="0" smtClean="0"/>
              <a:t> </a:t>
            </a:r>
            <a:r>
              <a:rPr lang="es-ES" dirty="0" err="1" smtClean="0"/>
              <a:t>symptoms</a:t>
            </a:r>
            <a:r>
              <a:rPr lang="es-ES" dirty="0" smtClean="0"/>
              <a:t> are </a:t>
            </a:r>
            <a:r>
              <a:rPr lang="es-ES" dirty="0" err="1" smtClean="0"/>
              <a:t>often</a:t>
            </a:r>
            <a:r>
              <a:rPr lang="es-ES" dirty="0" smtClean="0"/>
              <a:t> </a:t>
            </a:r>
            <a:r>
              <a:rPr lang="es-ES" dirty="0" err="1" smtClean="0"/>
              <a:t>treament</a:t>
            </a:r>
            <a:r>
              <a:rPr lang="es-ES" dirty="0" smtClean="0"/>
              <a:t> </a:t>
            </a:r>
            <a:r>
              <a:rPr lang="es-ES" dirty="0" err="1" smtClean="0"/>
              <a:t>resistant</a:t>
            </a:r>
            <a:r>
              <a:rPr lang="es-ES" dirty="0" smtClean="0"/>
              <a:t> and </a:t>
            </a:r>
            <a:r>
              <a:rPr lang="es-ES" dirty="0" err="1" smtClean="0"/>
              <a:t>contribute</a:t>
            </a:r>
            <a:r>
              <a:rPr lang="es-ES" dirty="0" smtClean="0"/>
              <a:t> </a:t>
            </a:r>
            <a:r>
              <a:rPr lang="es-ES" dirty="0" err="1" smtClean="0"/>
              <a:t>significantly</a:t>
            </a:r>
            <a:r>
              <a:rPr lang="es-ES" dirty="0" smtClean="0"/>
              <a:t> to </a:t>
            </a:r>
            <a:r>
              <a:rPr lang="es-ES" dirty="0" err="1" smtClean="0"/>
              <a:t>the</a:t>
            </a:r>
            <a:r>
              <a:rPr lang="es-ES" dirty="0" smtClean="0"/>
              <a:t> social </a:t>
            </a:r>
            <a:r>
              <a:rPr lang="es-ES" dirty="0" err="1" smtClean="0"/>
              <a:t>isolation</a:t>
            </a:r>
            <a:r>
              <a:rPr lang="es-ES" dirty="0" smtClean="0"/>
              <a:t> of </a:t>
            </a:r>
            <a:r>
              <a:rPr lang="es-ES" dirty="0" err="1" smtClean="0"/>
              <a:t>schizophrenic</a:t>
            </a:r>
            <a:r>
              <a:rPr lang="es-ES" dirty="0" smtClean="0"/>
              <a:t> </a:t>
            </a:r>
            <a:r>
              <a:rPr lang="es-ES" dirty="0" err="1" smtClean="0"/>
              <a:t>patients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err="1" smtClean="0"/>
              <a:t>Cognitive</a:t>
            </a:r>
            <a:r>
              <a:rPr lang="es-ES" dirty="0" smtClean="0"/>
              <a:t>: </a:t>
            </a:r>
            <a:r>
              <a:rPr lang="es-ES" dirty="0" err="1" smtClean="0"/>
              <a:t>Impairments</a:t>
            </a:r>
            <a:r>
              <a:rPr lang="es-ES" dirty="0" smtClean="0"/>
              <a:t> in </a:t>
            </a:r>
            <a:r>
              <a:rPr lang="es-ES" dirty="0" err="1" smtClean="0"/>
              <a:t>attention</a:t>
            </a:r>
            <a:r>
              <a:rPr lang="es-ES" dirty="0" smtClean="0"/>
              <a:t>, </a:t>
            </a:r>
            <a:r>
              <a:rPr lang="es-ES" dirty="0" err="1" smtClean="0"/>
              <a:t>executive</a:t>
            </a:r>
            <a:r>
              <a:rPr lang="es-ES" dirty="0" smtClean="0"/>
              <a:t> </a:t>
            </a:r>
            <a:r>
              <a:rPr lang="es-ES" dirty="0" err="1" smtClean="0"/>
              <a:t>function</a:t>
            </a:r>
            <a:r>
              <a:rPr lang="es-ES" dirty="0" smtClean="0"/>
              <a:t>, and </a:t>
            </a:r>
            <a:r>
              <a:rPr lang="es-ES" dirty="0" err="1" smtClean="0"/>
              <a:t>working</a:t>
            </a:r>
            <a:r>
              <a:rPr lang="es-ES" dirty="0" smtClean="0"/>
              <a:t> </a:t>
            </a:r>
            <a:r>
              <a:rPr lang="es-ES" dirty="0" err="1" smtClean="0"/>
              <a:t>memory</a:t>
            </a:r>
            <a:r>
              <a:rPr lang="es-ES" dirty="0" smtClean="0"/>
              <a:t>. </a:t>
            </a:r>
            <a:r>
              <a:rPr lang="es-ES" dirty="0" err="1" smtClean="0"/>
              <a:t>These</a:t>
            </a:r>
            <a:r>
              <a:rPr lang="es-ES" dirty="0" smtClean="0"/>
              <a:t> </a:t>
            </a:r>
            <a:r>
              <a:rPr lang="es-ES" dirty="0" err="1" smtClean="0"/>
              <a:t>symptoms</a:t>
            </a:r>
            <a:r>
              <a:rPr lang="es-ES" dirty="0" smtClean="0"/>
              <a:t> drive to por </a:t>
            </a:r>
            <a:r>
              <a:rPr lang="es-ES" dirty="0" err="1" smtClean="0"/>
              <a:t>work</a:t>
            </a:r>
            <a:r>
              <a:rPr lang="es-ES" dirty="0" smtClean="0"/>
              <a:t> and </a:t>
            </a:r>
            <a:r>
              <a:rPr lang="es-ES" dirty="0" err="1" smtClean="0"/>
              <a:t>school</a:t>
            </a:r>
            <a:r>
              <a:rPr lang="es-ES" dirty="0" smtClean="0"/>
              <a:t> performance.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57644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517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err="1" smtClean="0"/>
              <a:t>Three</a:t>
            </a:r>
            <a:r>
              <a:rPr lang="es-ES" b="1" dirty="0" smtClean="0"/>
              <a:t> </a:t>
            </a:r>
            <a:r>
              <a:rPr lang="es-ES" b="1" dirty="0" err="1" smtClean="0"/>
              <a:t>phases</a:t>
            </a:r>
            <a:r>
              <a:rPr lang="es-ES" b="1" dirty="0" smtClean="0"/>
              <a:t>.- 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8941" y="888642"/>
            <a:ext cx="11758411" cy="5764839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1.- </a:t>
            </a:r>
            <a:r>
              <a:rPr lang="es-ES" dirty="0" err="1" smtClean="0"/>
              <a:t>Prodromal</a:t>
            </a:r>
            <a:r>
              <a:rPr lang="es-ES" dirty="0" smtClean="0"/>
              <a:t>.- Decline in </a:t>
            </a:r>
            <a:r>
              <a:rPr lang="es-ES" dirty="0" err="1" smtClean="0"/>
              <a:t>functioning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precedes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first</a:t>
            </a:r>
            <a:r>
              <a:rPr lang="es-ES" dirty="0" smtClean="0"/>
              <a:t> </a:t>
            </a:r>
            <a:r>
              <a:rPr lang="es-ES" dirty="0" err="1" smtClean="0"/>
              <a:t>psychotic</a:t>
            </a:r>
            <a:r>
              <a:rPr lang="es-ES" dirty="0" smtClean="0"/>
              <a:t> </a:t>
            </a:r>
            <a:r>
              <a:rPr lang="es-ES" dirty="0" err="1" smtClean="0"/>
              <a:t>episode</a:t>
            </a:r>
            <a:r>
              <a:rPr lang="es-ES" dirty="0" smtClean="0"/>
              <a:t>.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patient</a:t>
            </a:r>
            <a:r>
              <a:rPr lang="es-ES" dirty="0" smtClean="0"/>
              <a:t> </a:t>
            </a:r>
            <a:r>
              <a:rPr lang="es-ES" dirty="0" err="1" smtClean="0"/>
              <a:t>may</a:t>
            </a:r>
            <a:r>
              <a:rPr lang="es-ES" dirty="0" smtClean="0"/>
              <a:t> </a:t>
            </a:r>
            <a:r>
              <a:rPr lang="es-ES" dirty="0" err="1" smtClean="0"/>
              <a:t>become</a:t>
            </a:r>
            <a:r>
              <a:rPr lang="es-ES" dirty="0" smtClean="0"/>
              <a:t> </a:t>
            </a:r>
            <a:r>
              <a:rPr lang="es-ES" dirty="0" err="1" smtClean="0"/>
              <a:t>socially</a:t>
            </a:r>
            <a:r>
              <a:rPr lang="es-ES" dirty="0" smtClean="0"/>
              <a:t> </a:t>
            </a:r>
            <a:r>
              <a:rPr lang="es-ES" dirty="0" err="1" smtClean="0"/>
              <a:t>withdrawn</a:t>
            </a:r>
            <a:r>
              <a:rPr lang="es-ES" dirty="0" smtClean="0"/>
              <a:t> and irritable,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may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physical</a:t>
            </a:r>
            <a:r>
              <a:rPr lang="es-ES" dirty="0" smtClean="0"/>
              <a:t> </a:t>
            </a:r>
            <a:r>
              <a:rPr lang="es-ES" dirty="0" err="1" smtClean="0"/>
              <a:t>complaints</a:t>
            </a:r>
            <a:r>
              <a:rPr lang="es-ES" dirty="0" smtClean="0"/>
              <a:t> and /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newfound</a:t>
            </a:r>
            <a:r>
              <a:rPr lang="es-ES" dirty="0" smtClean="0"/>
              <a:t> </a:t>
            </a:r>
            <a:r>
              <a:rPr lang="es-ES" dirty="0" err="1" smtClean="0"/>
              <a:t>interest</a:t>
            </a:r>
            <a:r>
              <a:rPr lang="es-ES" dirty="0" smtClean="0"/>
              <a:t> in religión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occult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smtClean="0"/>
              <a:t>2.- </a:t>
            </a:r>
            <a:r>
              <a:rPr lang="es-ES" dirty="0" err="1" smtClean="0"/>
              <a:t>Psychotic</a:t>
            </a:r>
            <a:r>
              <a:rPr lang="es-ES" dirty="0" smtClean="0"/>
              <a:t>: Perceptual </a:t>
            </a:r>
            <a:r>
              <a:rPr lang="es-ES" dirty="0" err="1" smtClean="0"/>
              <a:t>disturbances</a:t>
            </a:r>
            <a:r>
              <a:rPr lang="es-ES" dirty="0" smtClean="0"/>
              <a:t>, </a:t>
            </a:r>
            <a:r>
              <a:rPr lang="es-ES" dirty="0" err="1" smtClean="0"/>
              <a:t>delusions</a:t>
            </a:r>
            <a:r>
              <a:rPr lang="es-ES" dirty="0" smtClean="0"/>
              <a:t>, and </a:t>
            </a:r>
            <a:r>
              <a:rPr lang="es-ES" dirty="0" err="1" smtClean="0"/>
              <a:t>disordered</a:t>
            </a:r>
            <a:r>
              <a:rPr lang="es-ES" dirty="0" smtClean="0"/>
              <a:t> </a:t>
            </a:r>
            <a:r>
              <a:rPr lang="es-ES" dirty="0" err="1" smtClean="0"/>
              <a:t>thought</a:t>
            </a:r>
            <a:r>
              <a:rPr lang="es-ES" dirty="0" smtClean="0"/>
              <a:t> </a:t>
            </a:r>
            <a:r>
              <a:rPr lang="es-ES" dirty="0" err="1" smtClean="0"/>
              <a:t>process</a:t>
            </a:r>
            <a:r>
              <a:rPr lang="es-ES" dirty="0" smtClean="0"/>
              <a:t> / </a:t>
            </a:r>
            <a:r>
              <a:rPr lang="es-ES" dirty="0" err="1" smtClean="0"/>
              <a:t>content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smtClean="0"/>
              <a:t>3.- Residual: </a:t>
            </a:r>
            <a:r>
              <a:rPr lang="es-ES" dirty="0" err="1" smtClean="0"/>
              <a:t>Occurs</a:t>
            </a:r>
            <a:r>
              <a:rPr lang="es-ES" dirty="0" smtClean="0"/>
              <a:t> </a:t>
            </a:r>
            <a:r>
              <a:rPr lang="es-ES" dirty="0" err="1" smtClean="0"/>
              <a:t>between</a:t>
            </a:r>
            <a:r>
              <a:rPr lang="es-ES" dirty="0" smtClean="0"/>
              <a:t> </a:t>
            </a:r>
            <a:r>
              <a:rPr lang="es-ES" dirty="0" err="1" smtClean="0"/>
              <a:t>episodes</a:t>
            </a:r>
            <a:r>
              <a:rPr lang="es-ES" dirty="0" smtClean="0"/>
              <a:t> of </a:t>
            </a:r>
            <a:r>
              <a:rPr lang="es-ES" dirty="0" err="1" smtClean="0"/>
              <a:t>psychosis</a:t>
            </a:r>
            <a:r>
              <a:rPr lang="es-ES" dirty="0" smtClean="0"/>
              <a:t>.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marked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flat </a:t>
            </a:r>
            <a:r>
              <a:rPr lang="es-ES" dirty="0" err="1" smtClean="0"/>
              <a:t>affect</a:t>
            </a:r>
            <a:r>
              <a:rPr lang="es-ES" dirty="0" smtClean="0"/>
              <a:t>, social </a:t>
            </a:r>
            <a:r>
              <a:rPr lang="es-ES" dirty="0" err="1" smtClean="0"/>
              <a:t>withdrawal</a:t>
            </a:r>
            <a:r>
              <a:rPr lang="es-ES" dirty="0" smtClean="0"/>
              <a:t>, and </a:t>
            </a:r>
            <a:r>
              <a:rPr lang="es-ES" dirty="0" err="1" smtClean="0"/>
              <a:t>odd</a:t>
            </a:r>
            <a:r>
              <a:rPr lang="es-ES" dirty="0" smtClean="0"/>
              <a:t> </a:t>
            </a:r>
            <a:r>
              <a:rPr lang="es-ES" dirty="0" err="1" smtClean="0"/>
              <a:t>thinking</a:t>
            </a:r>
            <a:r>
              <a:rPr lang="es-ES" dirty="0" smtClean="0"/>
              <a:t> and </a:t>
            </a:r>
            <a:r>
              <a:rPr lang="es-ES" dirty="0" err="1" smtClean="0"/>
              <a:t>behaviour</a:t>
            </a:r>
            <a:r>
              <a:rPr lang="es-ES" dirty="0" smtClean="0"/>
              <a:t> (</a:t>
            </a:r>
            <a:r>
              <a:rPr lang="es-ES" dirty="0" err="1" smtClean="0"/>
              <a:t>negative</a:t>
            </a:r>
            <a:r>
              <a:rPr lang="es-ES" dirty="0" smtClean="0"/>
              <a:t> </a:t>
            </a:r>
            <a:r>
              <a:rPr lang="es-ES" dirty="0" err="1" smtClean="0"/>
              <a:t>symptoms</a:t>
            </a:r>
            <a:r>
              <a:rPr lang="es-ES" dirty="0" smtClean="0"/>
              <a:t>). </a:t>
            </a:r>
            <a:r>
              <a:rPr lang="es-ES" dirty="0" err="1" smtClean="0"/>
              <a:t>Patient</a:t>
            </a:r>
            <a:r>
              <a:rPr lang="es-ES" dirty="0" smtClean="0"/>
              <a:t> can </a:t>
            </a:r>
            <a:r>
              <a:rPr lang="es-ES" dirty="0" err="1" smtClean="0"/>
              <a:t>continue</a:t>
            </a:r>
            <a:r>
              <a:rPr lang="es-ES" dirty="0" smtClean="0"/>
              <a:t> to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hallucinations</a:t>
            </a:r>
            <a:r>
              <a:rPr lang="es-ES" dirty="0" smtClean="0"/>
              <a:t> </a:t>
            </a:r>
            <a:r>
              <a:rPr lang="es-ES" dirty="0" err="1" smtClean="0"/>
              <a:t>even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treatment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4685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Diagnosis of </a:t>
            </a:r>
            <a:r>
              <a:rPr lang="es-ES" b="1" dirty="0" err="1" smtClean="0"/>
              <a:t>Schizophrenia</a:t>
            </a:r>
            <a:r>
              <a:rPr lang="es-ES" b="1" dirty="0" smtClean="0"/>
              <a:t>.- 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1819" y="914400"/>
            <a:ext cx="11668259" cy="5756856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DSM-IV </a:t>
            </a:r>
            <a:r>
              <a:rPr lang="es-ES" dirty="0" err="1" smtClean="0"/>
              <a:t>Criteria</a:t>
            </a: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Two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more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following</a:t>
            </a:r>
            <a:r>
              <a:rPr lang="es-ES" dirty="0" smtClean="0"/>
              <a:t> </a:t>
            </a:r>
            <a:r>
              <a:rPr lang="es-ES" dirty="0" err="1" smtClean="0"/>
              <a:t>must</a:t>
            </a:r>
            <a:r>
              <a:rPr lang="es-ES" dirty="0" smtClean="0"/>
              <a:t> be </a:t>
            </a:r>
            <a:r>
              <a:rPr lang="es-ES" dirty="0" err="1" smtClean="0"/>
              <a:t>present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a </a:t>
            </a:r>
            <a:r>
              <a:rPr lang="es-ES" dirty="0" err="1" smtClean="0"/>
              <a:t>least</a:t>
            </a:r>
            <a:r>
              <a:rPr lang="es-ES" dirty="0" smtClean="0"/>
              <a:t> 1 </a:t>
            </a:r>
            <a:r>
              <a:rPr lang="es-ES" dirty="0" err="1" smtClean="0"/>
              <a:t>month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1.- </a:t>
            </a:r>
            <a:r>
              <a:rPr lang="es-ES" dirty="0" err="1" smtClean="0"/>
              <a:t>delusions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2.- </a:t>
            </a:r>
            <a:r>
              <a:rPr lang="es-ES" dirty="0" err="1" smtClean="0"/>
              <a:t>hallucinations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3.- </a:t>
            </a:r>
            <a:r>
              <a:rPr lang="es-ES" dirty="0" err="1" smtClean="0"/>
              <a:t>disorganized</a:t>
            </a:r>
            <a:r>
              <a:rPr lang="es-ES" dirty="0" smtClean="0"/>
              <a:t> </a:t>
            </a:r>
            <a:r>
              <a:rPr lang="es-ES" dirty="0" err="1" smtClean="0"/>
              <a:t>speech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4.- </a:t>
            </a:r>
            <a:r>
              <a:rPr lang="es-ES" dirty="0" err="1" smtClean="0"/>
              <a:t>grossly</a:t>
            </a:r>
            <a:r>
              <a:rPr lang="es-ES" dirty="0" smtClean="0"/>
              <a:t> </a:t>
            </a:r>
            <a:r>
              <a:rPr lang="es-ES" dirty="0" err="1" smtClean="0"/>
              <a:t>disorganized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catatonic</a:t>
            </a:r>
            <a:r>
              <a:rPr lang="es-ES" dirty="0" smtClean="0"/>
              <a:t> </a:t>
            </a:r>
            <a:r>
              <a:rPr lang="es-ES" dirty="0" err="1" smtClean="0"/>
              <a:t>behaviour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5.- </a:t>
            </a:r>
            <a:r>
              <a:rPr lang="es-ES" dirty="0" err="1" smtClean="0"/>
              <a:t>Negative</a:t>
            </a:r>
            <a:r>
              <a:rPr lang="es-ES" dirty="0" smtClean="0"/>
              <a:t> </a:t>
            </a:r>
            <a:r>
              <a:rPr lang="es-ES" dirty="0" err="1" smtClean="0"/>
              <a:t>symptoms</a:t>
            </a:r>
            <a:r>
              <a:rPr lang="es-ES" dirty="0" smtClean="0"/>
              <a:t> (</a:t>
            </a:r>
            <a:r>
              <a:rPr lang="es-ES" dirty="0" err="1" smtClean="0"/>
              <a:t>such</a:t>
            </a:r>
            <a:r>
              <a:rPr lang="es-ES" dirty="0" smtClean="0"/>
              <a:t> as </a:t>
            </a:r>
            <a:r>
              <a:rPr lang="es-ES" dirty="0" err="1" smtClean="0"/>
              <a:t>flattened</a:t>
            </a:r>
            <a:r>
              <a:rPr lang="es-ES" dirty="0" smtClean="0"/>
              <a:t> </a:t>
            </a:r>
            <a:r>
              <a:rPr lang="es-ES" dirty="0" err="1" smtClean="0"/>
              <a:t>affect</a:t>
            </a:r>
            <a:r>
              <a:rPr lang="es-ES" dirty="0" smtClean="0"/>
              <a:t>)</a:t>
            </a:r>
          </a:p>
          <a:p>
            <a:pPr marL="0" indent="0">
              <a:buNone/>
            </a:pPr>
            <a:r>
              <a:rPr lang="es-ES" dirty="0" err="1" smtClean="0"/>
              <a:t>Must</a:t>
            </a:r>
            <a:r>
              <a:rPr lang="es-ES" dirty="0" smtClean="0"/>
              <a:t> cause </a:t>
            </a:r>
            <a:r>
              <a:rPr lang="es-ES" dirty="0" err="1" smtClean="0"/>
              <a:t>significant</a:t>
            </a:r>
            <a:r>
              <a:rPr lang="es-ES" dirty="0" smtClean="0"/>
              <a:t> social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occupational</a:t>
            </a:r>
            <a:r>
              <a:rPr lang="es-ES" dirty="0" smtClean="0"/>
              <a:t> </a:t>
            </a:r>
            <a:r>
              <a:rPr lang="es-ES" dirty="0" err="1" smtClean="0"/>
              <a:t>functional</a:t>
            </a:r>
            <a:r>
              <a:rPr lang="es-ES" dirty="0" smtClean="0"/>
              <a:t> </a:t>
            </a:r>
            <a:r>
              <a:rPr lang="es-ES" dirty="0" err="1" smtClean="0"/>
              <a:t>deterioration</a:t>
            </a: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Duration</a:t>
            </a:r>
            <a:r>
              <a:rPr lang="es-ES" dirty="0" smtClean="0"/>
              <a:t> of </a:t>
            </a:r>
            <a:r>
              <a:rPr lang="es-ES" dirty="0" err="1" smtClean="0"/>
              <a:t>illness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a </a:t>
            </a:r>
            <a:r>
              <a:rPr lang="es-ES" dirty="0" err="1" smtClean="0"/>
              <a:t>least</a:t>
            </a:r>
            <a:r>
              <a:rPr lang="es-ES" dirty="0" smtClean="0"/>
              <a:t> 6 </a:t>
            </a:r>
            <a:r>
              <a:rPr lang="es-ES" dirty="0" err="1" smtClean="0"/>
              <a:t>moths</a:t>
            </a:r>
            <a:r>
              <a:rPr lang="es-ES" dirty="0" smtClean="0"/>
              <a:t> (</a:t>
            </a:r>
            <a:r>
              <a:rPr lang="es-ES" dirty="0" err="1" smtClean="0"/>
              <a:t>including</a:t>
            </a:r>
            <a:r>
              <a:rPr lang="es-ES" dirty="0" smtClean="0"/>
              <a:t> </a:t>
            </a:r>
            <a:r>
              <a:rPr lang="es-ES" dirty="0" err="1" smtClean="0"/>
              <a:t>prodromal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residual </a:t>
            </a:r>
            <a:r>
              <a:rPr lang="es-ES" dirty="0" err="1" smtClean="0"/>
              <a:t>periods</a:t>
            </a:r>
            <a:r>
              <a:rPr lang="es-ES" dirty="0" smtClean="0"/>
              <a:t>)</a:t>
            </a:r>
          </a:p>
          <a:p>
            <a:pPr marL="0" indent="0">
              <a:buNone/>
            </a:pPr>
            <a:r>
              <a:rPr lang="es-ES" dirty="0" err="1" smtClean="0"/>
              <a:t>Symptoms</a:t>
            </a:r>
            <a:r>
              <a:rPr lang="es-ES" dirty="0" smtClean="0"/>
              <a:t> </a:t>
            </a:r>
            <a:r>
              <a:rPr lang="es-ES" dirty="0" err="1" smtClean="0"/>
              <a:t>not</a:t>
            </a:r>
            <a:r>
              <a:rPr lang="es-ES" dirty="0" smtClean="0"/>
              <a:t> </a:t>
            </a:r>
            <a:r>
              <a:rPr lang="es-ES" dirty="0" err="1" smtClean="0"/>
              <a:t>due</a:t>
            </a:r>
            <a:r>
              <a:rPr lang="es-ES" dirty="0" smtClean="0"/>
              <a:t> to medical, </a:t>
            </a:r>
            <a:r>
              <a:rPr lang="es-ES" dirty="0" err="1" smtClean="0"/>
              <a:t>neurological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substance-induced</a:t>
            </a:r>
            <a:r>
              <a:rPr lang="es-ES" dirty="0" smtClean="0"/>
              <a:t> </a:t>
            </a:r>
            <a:r>
              <a:rPr lang="es-ES" dirty="0" err="1" smtClean="0"/>
              <a:t>disorder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979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6396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err="1" smtClean="0"/>
              <a:t>Subtypes</a:t>
            </a:r>
            <a:r>
              <a:rPr lang="es-ES" b="1" dirty="0" smtClean="0"/>
              <a:t> of </a:t>
            </a:r>
            <a:r>
              <a:rPr lang="es-ES" b="1" dirty="0" err="1" smtClean="0"/>
              <a:t>Schizophrenia</a:t>
            </a:r>
            <a:r>
              <a:rPr lang="es-ES" b="1" dirty="0" smtClean="0"/>
              <a:t>.-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4698" y="734095"/>
            <a:ext cx="11758411" cy="5950039"/>
          </a:xfrm>
        </p:spPr>
        <p:txBody>
          <a:bodyPr/>
          <a:lstStyle/>
          <a:p>
            <a:pPr marL="0" indent="0">
              <a:buNone/>
            </a:pPr>
            <a:r>
              <a:rPr lang="es-ES" b="1" dirty="0" err="1" smtClean="0"/>
              <a:t>Paranoid</a:t>
            </a:r>
            <a:r>
              <a:rPr lang="es-ES" b="1" dirty="0" smtClean="0"/>
              <a:t> </a:t>
            </a:r>
            <a:r>
              <a:rPr lang="es-ES" b="1" dirty="0" err="1" smtClean="0"/>
              <a:t>type</a:t>
            </a:r>
            <a:r>
              <a:rPr lang="es-ES" b="1" dirty="0" smtClean="0"/>
              <a:t>: </a:t>
            </a:r>
            <a:r>
              <a:rPr lang="es-ES" dirty="0" err="1" smtClean="0"/>
              <a:t>often</a:t>
            </a:r>
            <a:r>
              <a:rPr lang="es-ES" dirty="0" smtClean="0"/>
              <a:t> </a:t>
            </a:r>
            <a:r>
              <a:rPr lang="es-ES" dirty="0" err="1" smtClean="0"/>
              <a:t>higher</a:t>
            </a:r>
            <a:r>
              <a:rPr lang="es-ES" dirty="0" smtClean="0"/>
              <a:t> </a:t>
            </a:r>
            <a:r>
              <a:rPr lang="es-ES" dirty="0" err="1" smtClean="0"/>
              <a:t>functioning</a:t>
            </a:r>
            <a:r>
              <a:rPr lang="es-ES" dirty="0" smtClean="0"/>
              <a:t>, </a:t>
            </a:r>
            <a:r>
              <a:rPr lang="es-ES" dirty="0" err="1" smtClean="0"/>
              <a:t>lder</a:t>
            </a:r>
            <a:r>
              <a:rPr lang="es-ES" dirty="0" smtClean="0"/>
              <a:t> </a:t>
            </a:r>
            <a:r>
              <a:rPr lang="es-ES" dirty="0" err="1" smtClean="0"/>
              <a:t>age</a:t>
            </a:r>
            <a:r>
              <a:rPr lang="es-ES" dirty="0" smtClean="0"/>
              <a:t> of </a:t>
            </a:r>
            <a:r>
              <a:rPr lang="es-ES" dirty="0" err="1" smtClean="0"/>
              <a:t>onset</a:t>
            </a:r>
            <a:r>
              <a:rPr lang="es-ES" dirty="0" smtClean="0"/>
              <a:t>. </a:t>
            </a:r>
            <a:r>
              <a:rPr lang="es-ES" dirty="0" err="1" smtClean="0"/>
              <a:t>Delusions</a:t>
            </a:r>
            <a:r>
              <a:rPr lang="es-ES" dirty="0" smtClean="0"/>
              <a:t> and </a:t>
            </a:r>
            <a:r>
              <a:rPr lang="es-ES" dirty="0" err="1" smtClean="0"/>
              <a:t>freq</a:t>
            </a:r>
            <a:r>
              <a:rPr lang="es-ES" dirty="0" smtClean="0"/>
              <a:t> </a:t>
            </a:r>
            <a:r>
              <a:rPr lang="es-ES" dirty="0" err="1" smtClean="0"/>
              <a:t>auditory</a:t>
            </a:r>
            <a:r>
              <a:rPr lang="es-ES" dirty="0" smtClean="0"/>
              <a:t> </a:t>
            </a:r>
            <a:r>
              <a:rPr lang="es-ES" dirty="0" err="1" smtClean="0"/>
              <a:t>hallucinations</a:t>
            </a:r>
            <a:r>
              <a:rPr lang="es-ES" dirty="0" smtClean="0"/>
              <a:t>. No </a:t>
            </a:r>
            <a:r>
              <a:rPr lang="es-ES" dirty="0" err="1" smtClean="0"/>
              <a:t>predominance</a:t>
            </a:r>
            <a:r>
              <a:rPr lang="es-ES" dirty="0" smtClean="0"/>
              <a:t> </a:t>
            </a:r>
            <a:r>
              <a:rPr lang="es-ES" dirty="0" err="1" smtClean="0"/>
              <a:t>disorganized</a:t>
            </a:r>
            <a:r>
              <a:rPr lang="es-ES" dirty="0" smtClean="0"/>
              <a:t> </a:t>
            </a:r>
            <a:r>
              <a:rPr lang="es-ES" dirty="0" err="1" smtClean="0"/>
              <a:t>speech</a:t>
            </a:r>
            <a:r>
              <a:rPr lang="es-ES" dirty="0" smtClean="0"/>
              <a:t>, </a:t>
            </a:r>
            <a:r>
              <a:rPr lang="es-ES" dirty="0" err="1" smtClean="0"/>
              <a:t>disorganized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catatonic</a:t>
            </a:r>
            <a:r>
              <a:rPr lang="es-ES" dirty="0" smtClean="0"/>
              <a:t> </a:t>
            </a:r>
            <a:r>
              <a:rPr lang="es-ES" dirty="0" err="1" smtClean="0"/>
              <a:t>behaviour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inappropiate</a:t>
            </a:r>
            <a:r>
              <a:rPr lang="es-ES" dirty="0" smtClean="0"/>
              <a:t> </a:t>
            </a:r>
            <a:r>
              <a:rPr lang="es-ES" dirty="0" err="1" smtClean="0"/>
              <a:t>affect</a:t>
            </a:r>
            <a:r>
              <a:rPr lang="es-ES" dirty="0" smtClean="0"/>
              <a:t>. </a:t>
            </a:r>
            <a:r>
              <a:rPr lang="es-ES" dirty="0" err="1" smtClean="0"/>
              <a:t>Lack</a:t>
            </a:r>
            <a:r>
              <a:rPr lang="es-ES" dirty="0" smtClean="0"/>
              <a:t> </a:t>
            </a:r>
            <a:r>
              <a:rPr lang="es-ES" dirty="0" err="1" smtClean="0"/>
              <a:t>insight</a:t>
            </a:r>
            <a:r>
              <a:rPr lang="es-ES" dirty="0" smtClean="0"/>
              <a:t> </a:t>
            </a:r>
            <a:r>
              <a:rPr lang="es-ES" dirty="0" err="1" smtClean="0"/>
              <a:t>into</a:t>
            </a:r>
            <a:r>
              <a:rPr lang="es-ES" dirty="0" smtClean="0"/>
              <a:t> </a:t>
            </a:r>
            <a:r>
              <a:rPr lang="es-ES" dirty="0" err="1" smtClean="0"/>
              <a:t>their</a:t>
            </a:r>
            <a:r>
              <a:rPr lang="es-ES" dirty="0" smtClean="0"/>
              <a:t> </a:t>
            </a:r>
            <a:r>
              <a:rPr lang="es-ES" dirty="0" err="1" smtClean="0"/>
              <a:t>disease</a:t>
            </a:r>
            <a:r>
              <a:rPr lang="es-ES" dirty="0" smtClean="0"/>
              <a:t>.</a:t>
            </a:r>
            <a:endParaRPr lang="es-ES" dirty="0" smtClean="0"/>
          </a:p>
          <a:p>
            <a:pPr marL="0" indent="0">
              <a:buNone/>
            </a:pPr>
            <a:r>
              <a:rPr lang="es-ES" b="1" dirty="0" err="1" smtClean="0"/>
              <a:t>Disorganized</a:t>
            </a:r>
            <a:r>
              <a:rPr lang="es-ES" b="1" dirty="0" smtClean="0"/>
              <a:t> </a:t>
            </a:r>
            <a:r>
              <a:rPr lang="es-ES" b="1" dirty="0" err="1" smtClean="0"/>
              <a:t>type</a:t>
            </a:r>
            <a:r>
              <a:rPr lang="es-ES" b="1" dirty="0" smtClean="0"/>
              <a:t>: </a:t>
            </a:r>
            <a:r>
              <a:rPr lang="es-ES" dirty="0" smtClean="0"/>
              <a:t>Poor </a:t>
            </a:r>
            <a:r>
              <a:rPr lang="es-ES" dirty="0" err="1" smtClean="0"/>
              <a:t>functioning</a:t>
            </a:r>
            <a:r>
              <a:rPr lang="es-ES" dirty="0" smtClean="0"/>
              <a:t> </a:t>
            </a:r>
            <a:r>
              <a:rPr lang="es-ES" dirty="0" err="1" smtClean="0"/>
              <a:t>type</a:t>
            </a:r>
            <a:r>
              <a:rPr lang="es-ES" dirty="0" smtClean="0"/>
              <a:t>, </a:t>
            </a:r>
            <a:r>
              <a:rPr lang="es-ES" dirty="0" err="1" smtClean="0"/>
              <a:t>early</a:t>
            </a:r>
            <a:r>
              <a:rPr lang="es-ES" dirty="0" smtClean="0"/>
              <a:t> </a:t>
            </a:r>
            <a:r>
              <a:rPr lang="es-ES" dirty="0" err="1" smtClean="0"/>
              <a:t>onset</a:t>
            </a:r>
            <a:r>
              <a:rPr lang="es-ES" dirty="0" smtClean="0"/>
              <a:t>. </a:t>
            </a:r>
            <a:r>
              <a:rPr lang="es-ES" dirty="0" err="1" smtClean="0"/>
              <a:t>Disorganized</a:t>
            </a:r>
            <a:r>
              <a:rPr lang="es-ES" dirty="0" smtClean="0"/>
              <a:t> </a:t>
            </a:r>
            <a:r>
              <a:rPr lang="es-ES" dirty="0" err="1" smtClean="0"/>
              <a:t>speech</a:t>
            </a:r>
            <a:r>
              <a:rPr lang="es-ES" dirty="0"/>
              <a:t> </a:t>
            </a:r>
            <a:r>
              <a:rPr lang="es-ES" dirty="0" smtClean="0"/>
              <a:t>and </a:t>
            </a:r>
            <a:r>
              <a:rPr lang="es-ES" dirty="0" err="1" smtClean="0"/>
              <a:t>behaviour</a:t>
            </a:r>
            <a:r>
              <a:rPr lang="es-ES" dirty="0" smtClean="0"/>
              <a:t>, flat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inappropiate</a:t>
            </a:r>
            <a:r>
              <a:rPr lang="es-ES" dirty="0" smtClean="0"/>
              <a:t> </a:t>
            </a:r>
            <a:r>
              <a:rPr lang="es-ES" dirty="0" err="1" smtClean="0"/>
              <a:t>affect</a:t>
            </a:r>
            <a:r>
              <a:rPr lang="es-ES" dirty="0" smtClean="0"/>
              <a:t>.</a:t>
            </a:r>
            <a:endParaRPr lang="es-ES" dirty="0" smtClean="0"/>
          </a:p>
          <a:p>
            <a:pPr marL="0" indent="0">
              <a:buNone/>
            </a:pPr>
            <a:r>
              <a:rPr lang="es-ES" b="1" dirty="0" err="1" smtClean="0"/>
              <a:t>Catatonic</a:t>
            </a:r>
            <a:r>
              <a:rPr lang="es-ES" b="1" dirty="0" smtClean="0"/>
              <a:t> </a:t>
            </a:r>
            <a:r>
              <a:rPr lang="es-ES" b="1" dirty="0" err="1" smtClean="0"/>
              <a:t>type</a:t>
            </a:r>
            <a:r>
              <a:rPr lang="es-ES" b="1" dirty="0" smtClean="0"/>
              <a:t>: </a:t>
            </a:r>
            <a:r>
              <a:rPr lang="es-ES" dirty="0" err="1" smtClean="0"/>
              <a:t>Rare</a:t>
            </a:r>
            <a:r>
              <a:rPr lang="es-ES" dirty="0" smtClean="0"/>
              <a:t>. Motor </a:t>
            </a:r>
            <a:r>
              <a:rPr lang="es-ES" dirty="0" err="1" smtClean="0"/>
              <a:t>inmobility</a:t>
            </a:r>
            <a:r>
              <a:rPr lang="es-ES" dirty="0" smtClean="0"/>
              <a:t>, </a:t>
            </a:r>
            <a:r>
              <a:rPr lang="es-ES" dirty="0" err="1" smtClean="0"/>
              <a:t>excessive</a:t>
            </a:r>
            <a:r>
              <a:rPr lang="es-ES" dirty="0" smtClean="0"/>
              <a:t> </a:t>
            </a:r>
            <a:r>
              <a:rPr lang="es-ES" dirty="0" err="1" smtClean="0"/>
              <a:t>purposeless</a:t>
            </a:r>
            <a:r>
              <a:rPr lang="es-ES" dirty="0" smtClean="0"/>
              <a:t> motor </a:t>
            </a:r>
            <a:r>
              <a:rPr lang="es-ES" dirty="0" err="1" smtClean="0"/>
              <a:t>activity</a:t>
            </a:r>
            <a:r>
              <a:rPr lang="es-ES" dirty="0" smtClean="0"/>
              <a:t>, extreme </a:t>
            </a:r>
            <a:r>
              <a:rPr lang="es-ES" dirty="0" err="1" smtClean="0"/>
              <a:t>negativism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mutism</a:t>
            </a:r>
            <a:r>
              <a:rPr lang="es-ES" dirty="0" smtClean="0"/>
              <a:t>, peculiar </a:t>
            </a:r>
            <a:r>
              <a:rPr lang="es-ES" dirty="0" err="1" smtClean="0"/>
              <a:t>voluntary</a:t>
            </a:r>
            <a:r>
              <a:rPr lang="es-ES" dirty="0" smtClean="0"/>
              <a:t> </a:t>
            </a:r>
            <a:r>
              <a:rPr lang="es-ES" dirty="0" err="1" smtClean="0"/>
              <a:t>movements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posturing</a:t>
            </a:r>
            <a:r>
              <a:rPr lang="es-ES" dirty="0" smtClean="0"/>
              <a:t>, ecolalia </a:t>
            </a:r>
            <a:r>
              <a:rPr lang="es-ES" dirty="0" err="1" smtClean="0"/>
              <a:t>or</a:t>
            </a:r>
            <a:r>
              <a:rPr lang="es-ES" dirty="0" smtClean="0"/>
              <a:t> ecopraxia.</a:t>
            </a:r>
            <a:endParaRPr lang="es-ES" dirty="0" smtClean="0"/>
          </a:p>
          <a:p>
            <a:pPr marL="0" indent="0">
              <a:buNone/>
            </a:pPr>
            <a:r>
              <a:rPr lang="es-ES" b="1" dirty="0" err="1" smtClean="0"/>
              <a:t>Undifferentiated</a:t>
            </a:r>
            <a:r>
              <a:rPr lang="es-ES" b="1" dirty="0" smtClean="0"/>
              <a:t> </a:t>
            </a:r>
            <a:r>
              <a:rPr lang="es-ES" b="1" dirty="0" err="1" smtClean="0"/>
              <a:t>type</a:t>
            </a:r>
            <a:r>
              <a:rPr lang="es-ES" b="1" dirty="0" smtClean="0"/>
              <a:t>: </a:t>
            </a:r>
            <a:r>
              <a:rPr lang="es-ES" dirty="0" err="1" smtClean="0"/>
              <a:t>characteristic</a:t>
            </a:r>
            <a:r>
              <a:rPr lang="es-ES" dirty="0" smtClean="0"/>
              <a:t> of more tan </a:t>
            </a:r>
            <a:r>
              <a:rPr lang="es-ES" dirty="0" err="1" smtClean="0"/>
              <a:t>one</a:t>
            </a:r>
            <a:r>
              <a:rPr lang="es-ES" dirty="0" smtClean="0"/>
              <a:t> </a:t>
            </a:r>
            <a:r>
              <a:rPr lang="es-ES" dirty="0" err="1" smtClean="0"/>
              <a:t>subtype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none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subtpes</a:t>
            </a:r>
            <a:r>
              <a:rPr lang="es-ES" dirty="0" smtClean="0"/>
              <a:t>.</a:t>
            </a:r>
            <a:endParaRPr lang="es-ES" dirty="0" smtClean="0"/>
          </a:p>
          <a:p>
            <a:pPr marL="0" indent="0">
              <a:buNone/>
            </a:pPr>
            <a:r>
              <a:rPr lang="es-ES" b="1" dirty="0" smtClean="0"/>
              <a:t>Residual </a:t>
            </a:r>
            <a:r>
              <a:rPr lang="es-ES" b="1" dirty="0" err="1" smtClean="0"/>
              <a:t>type</a:t>
            </a:r>
            <a:r>
              <a:rPr lang="es-ES" b="1" dirty="0" smtClean="0"/>
              <a:t>: </a:t>
            </a:r>
            <a:r>
              <a:rPr lang="es-ES" dirty="0" err="1" smtClean="0"/>
              <a:t>Prominent</a:t>
            </a:r>
            <a:r>
              <a:rPr lang="es-ES" dirty="0" smtClean="0"/>
              <a:t> </a:t>
            </a:r>
            <a:r>
              <a:rPr lang="es-ES" dirty="0" err="1" smtClean="0"/>
              <a:t>negatice</a:t>
            </a:r>
            <a:r>
              <a:rPr lang="es-ES" dirty="0" smtClean="0"/>
              <a:t> </a:t>
            </a:r>
            <a:r>
              <a:rPr lang="es-ES" dirty="0" err="1" smtClean="0"/>
              <a:t>symptoms</a:t>
            </a:r>
            <a:r>
              <a:rPr lang="es-ES" dirty="0" smtClean="0"/>
              <a:t> (</a:t>
            </a:r>
            <a:r>
              <a:rPr lang="es-ES" dirty="0" err="1" smtClean="0"/>
              <a:t>such</a:t>
            </a:r>
            <a:r>
              <a:rPr lang="es-ES" dirty="0" smtClean="0"/>
              <a:t> as </a:t>
            </a:r>
            <a:r>
              <a:rPr lang="es-ES" dirty="0" err="1" smtClean="0"/>
              <a:t>flattened</a:t>
            </a:r>
            <a:r>
              <a:rPr lang="es-ES" dirty="0" smtClean="0"/>
              <a:t> </a:t>
            </a:r>
            <a:r>
              <a:rPr lang="es-ES" dirty="0" err="1" smtClean="0"/>
              <a:t>affect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social </a:t>
            </a:r>
            <a:r>
              <a:rPr lang="es-ES" dirty="0" err="1" smtClean="0"/>
              <a:t>withdrawal</a:t>
            </a:r>
            <a:r>
              <a:rPr lang="es-ES" dirty="0" smtClean="0"/>
              <a:t>)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only</a:t>
            </a:r>
            <a:r>
              <a:rPr lang="es-ES" dirty="0" smtClean="0"/>
              <a:t> </a:t>
            </a:r>
            <a:r>
              <a:rPr lang="es-ES" dirty="0" err="1" smtClean="0"/>
              <a:t>minimal</a:t>
            </a:r>
            <a:r>
              <a:rPr lang="es-ES" dirty="0" smtClean="0"/>
              <a:t> </a:t>
            </a:r>
            <a:r>
              <a:rPr lang="es-ES" dirty="0" err="1" smtClean="0"/>
              <a:t>evidence</a:t>
            </a:r>
            <a:r>
              <a:rPr lang="es-ES" dirty="0" smtClean="0"/>
              <a:t> of positive </a:t>
            </a:r>
            <a:r>
              <a:rPr lang="es-ES" dirty="0" err="1" smtClean="0"/>
              <a:t>symptoms</a:t>
            </a:r>
            <a:r>
              <a:rPr lang="es-ES" dirty="0" smtClean="0"/>
              <a:t> ( </a:t>
            </a:r>
            <a:r>
              <a:rPr lang="es-ES" dirty="0" err="1" smtClean="0"/>
              <a:t>such</a:t>
            </a:r>
            <a:r>
              <a:rPr lang="es-ES" dirty="0" smtClean="0"/>
              <a:t> as </a:t>
            </a:r>
            <a:r>
              <a:rPr lang="es-ES" dirty="0" err="1" smtClean="0"/>
              <a:t>hallucinations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dellusions</a:t>
            </a:r>
            <a:r>
              <a:rPr lang="es-ES" dirty="0" smtClean="0"/>
              <a:t>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149847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1189</Words>
  <Application>Microsoft Office PowerPoint</Application>
  <PresentationFormat>Panorámica</PresentationFormat>
  <Paragraphs>85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de Office</vt:lpstr>
      <vt:lpstr>Psychotic Disorders</vt:lpstr>
      <vt:lpstr>Perceptual disturbances</vt:lpstr>
      <vt:lpstr>Differential diagnosis of Psychosis:</vt:lpstr>
      <vt:lpstr>Psychosis secondary to general medical condition</vt:lpstr>
      <vt:lpstr>Psychosis secondary to medication or substance use</vt:lpstr>
      <vt:lpstr>Schizophrenia</vt:lpstr>
      <vt:lpstr>Three phases.- </vt:lpstr>
      <vt:lpstr>Diagnosis of Schizophrenia.- </vt:lpstr>
      <vt:lpstr>Subtypes of Schizophrenia.-</vt:lpstr>
      <vt:lpstr>Schizophreniform disorder</vt:lpstr>
      <vt:lpstr>Brief Psychotic disorder</vt:lpstr>
      <vt:lpstr>Delusional disorder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Psychotic Disorders</dc:title>
  <dc:creator>med</dc:creator>
  <cp:lastModifiedBy>med</cp:lastModifiedBy>
  <cp:revision>19</cp:revision>
  <dcterms:created xsi:type="dcterms:W3CDTF">2017-09-12T16:22:17Z</dcterms:created>
  <dcterms:modified xsi:type="dcterms:W3CDTF">2017-09-14T11:58:04Z</dcterms:modified>
</cp:coreProperties>
</file>